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6705600" cy="20104100"/>
  <p:notesSz cx="6705600" cy="201041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02920" y="6232271"/>
            <a:ext cx="569976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05840" y="11258296"/>
            <a:ext cx="469392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35280" y="4623943"/>
            <a:ext cx="2916936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453384" y="4623943"/>
            <a:ext cx="2916936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5280" y="804164"/>
            <a:ext cx="603504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5280" y="4623943"/>
            <a:ext cx="60350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79904" y="18696814"/>
            <a:ext cx="2145792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35280" y="18696814"/>
            <a:ext cx="154228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4828032" y="18696814"/>
            <a:ext cx="154228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hyperlink" Target="https://www.andybounds.com/84/section.aspx/82/how_to_run_an_impactful_meeting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3.jp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jpg"/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3" Type="http://schemas.openxmlformats.org/officeDocument/2006/relationships/image" Target="../media/image11.jpg"/><Relationship Id="rId14" Type="http://schemas.openxmlformats.org/officeDocument/2006/relationships/image" Target="../media/image12.png"/><Relationship Id="rId15" Type="http://schemas.openxmlformats.org/officeDocument/2006/relationships/image" Target="../media/image13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Relationship Id="rId3" Type="http://schemas.openxmlformats.org/officeDocument/2006/relationships/image" Target="../media/image15.jp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19.png"/><Relationship Id="rId8" Type="http://schemas.openxmlformats.org/officeDocument/2006/relationships/image" Target="../media/image20.png"/><Relationship Id="rId9" Type="http://schemas.openxmlformats.org/officeDocument/2006/relationships/image" Target="../media/image21.png"/><Relationship Id="rId10" Type="http://schemas.openxmlformats.org/officeDocument/2006/relationships/image" Target="../media/image4.png"/><Relationship Id="rId11" Type="http://schemas.openxmlformats.org/officeDocument/2006/relationships/image" Target="../media/image5.png"/><Relationship Id="rId12" Type="http://schemas.openxmlformats.org/officeDocument/2006/relationships/image" Target="../media/image6.png"/><Relationship Id="rId13" Type="http://schemas.openxmlformats.org/officeDocument/2006/relationships/image" Target="../media/image7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80570" y="8480957"/>
            <a:ext cx="933129" cy="55887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150749" y="1482086"/>
            <a:ext cx="6431280" cy="433705"/>
            <a:chOff x="150749" y="1482086"/>
            <a:chExt cx="6431280" cy="433705"/>
          </a:xfrm>
        </p:grpSpPr>
        <p:sp>
          <p:nvSpPr>
            <p:cNvPr id="4" name="object 4"/>
            <p:cNvSpPr/>
            <p:nvPr/>
          </p:nvSpPr>
          <p:spPr>
            <a:xfrm>
              <a:off x="159715" y="1491053"/>
              <a:ext cx="421640" cy="421640"/>
            </a:xfrm>
            <a:custGeom>
              <a:avLst/>
              <a:gdLst/>
              <a:ahLst/>
              <a:cxnLst/>
              <a:rect l="l" t="t" r="r" b="b"/>
              <a:pathLst>
                <a:path w="421640" h="421639">
                  <a:moveTo>
                    <a:pt x="421069" y="0"/>
                  </a:moveTo>
                  <a:lnTo>
                    <a:pt x="0" y="0"/>
                  </a:lnTo>
                  <a:lnTo>
                    <a:pt x="0" y="421069"/>
                  </a:lnTo>
                  <a:lnTo>
                    <a:pt x="421069" y="0"/>
                  </a:lnTo>
                  <a:close/>
                </a:path>
              </a:pathLst>
            </a:custGeom>
            <a:solidFill>
              <a:srgbClr val="43482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159715" y="1491053"/>
              <a:ext cx="421640" cy="421640"/>
            </a:xfrm>
            <a:custGeom>
              <a:avLst/>
              <a:gdLst/>
              <a:ahLst/>
              <a:cxnLst/>
              <a:rect l="l" t="t" r="r" b="b"/>
              <a:pathLst>
                <a:path w="421640" h="421639">
                  <a:moveTo>
                    <a:pt x="0" y="0"/>
                  </a:moveTo>
                  <a:lnTo>
                    <a:pt x="421069" y="0"/>
                  </a:lnTo>
                  <a:lnTo>
                    <a:pt x="0" y="421069"/>
                  </a:lnTo>
                  <a:lnTo>
                    <a:pt x="0" y="0"/>
                  </a:lnTo>
                  <a:close/>
                </a:path>
              </a:pathLst>
            </a:custGeom>
            <a:ln w="6980">
              <a:solidFill>
                <a:srgbClr val="4348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60274" y="1491611"/>
              <a:ext cx="6412230" cy="0"/>
            </a:xfrm>
            <a:custGeom>
              <a:avLst/>
              <a:gdLst/>
              <a:ahLst/>
              <a:cxnLst/>
              <a:rect l="l" t="t" r="r" b="b"/>
              <a:pathLst>
                <a:path w="6412230" h="0">
                  <a:moveTo>
                    <a:pt x="0" y="0"/>
                  </a:moveTo>
                  <a:lnTo>
                    <a:pt x="6411625" y="0"/>
                  </a:lnTo>
                </a:path>
              </a:pathLst>
            </a:custGeom>
            <a:ln w="18614">
              <a:solidFill>
                <a:srgbClr val="43482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639119" y="1550022"/>
            <a:ext cx="1614170" cy="3835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How</a:t>
            </a:r>
            <a:r>
              <a:rPr dirty="0" sz="2350" spc="-45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to</a:t>
            </a:r>
            <a:r>
              <a:rPr dirty="0" sz="2350" spc="-40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start</a:t>
            </a:r>
            <a:endParaRPr sz="2350">
              <a:latin typeface="Arial"/>
              <a:cs typeface="Arial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195425" y="7867372"/>
            <a:ext cx="6351270" cy="433705"/>
            <a:chOff x="195425" y="7867372"/>
            <a:chExt cx="6351270" cy="433705"/>
          </a:xfrm>
        </p:grpSpPr>
        <p:sp>
          <p:nvSpPr>
            <p:cNvPr id="9" name="object 9"/>
            <p:cNvSpPr/>
            <p:nvPr/>
          </p:nvSpPr>
          <p:spPr>
            <a:xfrm>
              <a:off x="204391" y="7876339"/>
              <a:ext cx="415925" cy="421640"/>
            </a:xfrm>
            <a:custGeom>
              <a:avLst/>
              <a:gdLst/>
              <a:ahLst/>
              <a:cxnLst/>
              <a:rect l="l" t="t" r="r" b="b"/>
              <a:pathLst>
                <a:path w="415925" h="421640">
                  <a:moveTo>
                    <a:pt x="415484" y="0"/>
                  </a:moveTo>
                  <a:lnTo>
                    <a:pt x="0" y="0"/>
                  </a:lnTo>
                  <a:lnTo>
                    <a:pt x="0" y="421069"/>
                  </a:lnTo>
                  <a:lnTo>
                    <a:pt x="415484" y="0"/>
                  </a:lnTo>
                  <a:close/>
                </a:path>
              </a:pathLst>
            </a:custGeom>
            <a:solidFill>
              <a:srgbClr val="4B2D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204391" y="7876339"/>
              <a:ext cx="415925" cy="421640"/>
            </a:xfrm>
            <a:custGeom>
              <a:avLst/>
              <a:gdLst/>
              <a:ahLst/>
              <a:cxnLst/>
              <a:rect l="l" t="t" r="r" b="b"/>
              <a:pathLst>
                <a:path w="415925" h="421640">
                  <a:moveTo>
                    <a:pt x="0" y="0"/>
                  </a:moveTo>
                  <a:lnTo>
                    <a:pt x="415484" y="0"/>
                  </a:lnTo>
                  <a:lnTo>
                    <a:pt x="0" y="421069"/>
                  </a:lnTo>
                  <a:lnTo>
                    <a:pt x="0" y="0"/>
                  </a:lnTo>
                  <a:close/>
                </a:path>
              </a:pathLst>
            </a:custGeom>
            <a:ln w="6980">
              <a:solidFill>
                <a:srgbClr val="4B2D3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204950" y="7876897"/>
              <a:ext cx="6332220" cy="0"/>
            </a:xfrm>
            <a:custGeom>
              <a:avLst/>
              <a:gdLst/>
              <a:ahLst/>
              <a:cxnLst/>
              <a:rect l="l" t="t" r="r" b="b"/>
              <a:pathLst>
                <a:path w="6332220" h="0">
                  <a:moveTo>
                    <a:pt x="0" y="0"/>
                  </a:moveTo>
                  <a:lnTo>
                    <a:pt x="6331954" y="0"/>
                  </a:lnTo>
                </a:path>
              </a:pathLst>
            </a:custGeom>
            <a:ln w="18614">
              <a:solidFill>
                <a:srgbClr val="4B2D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641576" y="7940240"/>
            <a:ext cx="2607310" cy="3835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Key</a:t>
            </a:r>
            <a:r>
              <a:rPr dirty="0" sz="2350" spc="-40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word</a:t>
            </a:r>
            <a:r>
              <a:rPr dirty="0" sz="2350" spc="-45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REDUCE</a:t>
            </a:r>
            <a:endParaRPr sz="235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999480" y="7160269"/>
            <a:ext cx="4936490" cy="522605"/>
            <a:chOff x="999480" y="7160269"/>
            <a:chExt cx="4936490" cy="522605"/>
          </a:xfrm>
        </p:grpSpPr>
        <p:sp>
          <p:nvSpPr>
            <p:cNvPr id="14" name="object 14"/>
            <p:cNvSpPr/>
            <p:nvPr/>
          </p:nvSpPr>
          <p:spPr>
            <a:xfrm>
              <a:off x="1002971" y="7163760"/>
              <a:ext cx="668020" cy="386715"/>
            </a:xfrm>
            <a:custGeom>
              <a:avLst/>
              <a:gdLst/>
              <a:ahLst/>
              <a:cxnLst/>
              <a:rect l="l" t="t" r="r" b="b"/>
              <a:pathLst>
                <a:path w="668019" h="386715">
                  <a:moveTo>
                    <a:pt x="667902" y="0"/>
                  </a:moveTo>
                  <a:lnTo>
                    <a:pt x="0" y="0"/>
                  </a:lnTo>
                  <a:lnTo>
                    <a:pt x="0" y="386445"/>
                  </a:lnTo>
                  <a:lnTo>
                    <a:pt x="667902" y="0"/>
                  </a:lnTo>
                  <a:close/>
                </a:path>
              </a:pathLst>
            </a:custGeom>
            <a:solidFill>
              <a:srgbClr val="43473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1002971" y="7163760"/>
              <a:ext cx="668020" cy="386715"/>
            </a:xfrm>
            <a:custGeom>
              <a:avLst/>
              <a:gdLst/>
              <a:ahLst/>
              <a:cxnLst/>
              <a:rect l="l" t="t" r="r" b="b"/>
              <a:pathLst>
                <a:path w="668019" h="386715">
                  <a:moveTo>
                    <a:pt x="0" y="0"/>
                  </a:moveTo>
                  <a:lnTo>
                    <a:pt x="667902" y="0"/>
                  </a:lnTo>
                  <a:lnTo>
                    <a:pt x="0" y="386445"/>
                  </a:lnTo>
                  <a:lnTo>
                    <a:pt x="0" y="0"/>
                  </a:lnTo>
                  <a:close/>
                </a:path>
              </a:pathLst>
            </a:custGeom>
            <a:ln w="6980">
              <a:solidFill>
                <a:srgbClr val="43482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1138673" y="7253670"/>
              <a:ext cx="4797425" cy="429259"/>
            </a:xfrm>
            <a:custGeom>
              <a:avLst/>
              <a:gdLst/>
              <a:ahLst/>
              <a:cxnLst/>
              <a:rect l="l" t="t" r="r" b="b"/>
              <a:pathLst>
                <a:path w="4797425" h="429259">
                  <a:moveTo>
                    <a:pt x="4797061" y="0"/>
                  </a:moveTo>
                  <a:lnTo>
                    <a:pt x="0" y="0"/>
                  </a:lnTo>
                  <a:lnTo>
                    <a:pt x="0" y="428887"/>
                  </a:lnTo>
                  <a:lnTo>
                    <a:pt x="4797061" y="428887"/>
                  </a:lnTo>
                  <a:lnTo>
                    <a:pt x="479706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1138673" y="7253670"/>
            <a:ext cx="4797425" cy="429259"/>
          </a:xfrm>
          <a:prstGeom prst="rect">
            <a:avLst/>
          </a:prstGeom>
          <a:ln w="13961">
            <a:solidFill>
              <a:srgbClr val="43482E"/>
            </a:solidFill>
          </a:ln>
        </p:spPr>
        <p:txBody>
          <a:bodyPr wrap="square" lIns="0" tIns="131445" rIns="0" bIns="0" rtlCol="0" vert="horz">
            <a:spAutoFit/>
          </a:bodyPr>
          <a:lstStyle/>
          <a:p>
            <a:pPr marL="189865">
              <a:lnSpc>
                <a:spcPct val="100000"/>
              </a:lnSpc>
              <a:spcBef>
                <a:spcPts val="1035"/>
              </a:spcBef>
            </a:pPr>
            <a:r>
              <a:rPr dirty="0" sz="1150" spc="5" b="1">
                <a:latin typeface="Arial"/>
                <a:cs typeface="Arial"/>
              </a:rPr>
              <a:t>READ</a:t>
            </a:r>
            <a:r>
              <a:rPr dirty="0" sz="1150" spc="35" b="1">
                <a:latin typeface="Arial"/>
                <a:cs typeface="Arial"/>
              </a:rPr>
              <a:t> </a:t>
            </a:r>
            <a:r>
              <a:rPr dirty="0" sz="1150" spc="10" b="1">
                <a:latin typeface="Arial"/>
                <a:cs typeface="Arial"/>
              </a:rPr>
              <a:t>MORE </a:t>
            </a:r>
            <a:r>
              <a:rPr dirty="0" sz="1150" spc="5" b="1">
                <a:latin typeface="Arial"/>
                <a:cs typeface="Arial"/>
              </a:rPr>
              <a:t>:</a:t>
            </a:r>
            <a:r>
              <a:rPr dirty="0" sz="1150" spc="15" b="1">
                <a:latin typeface="Arial"/>
                <a:cs typeface="Arial"/>
              </a:rPr>
              <a:t> </a:t>
            </a:r>
            <a:r>
              <a:rPr dirty="0" u="sng" sz="1150" spc="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Andy Bounds </a:t>
            </a:r>
            <a:r>
              <a:rPr dirty="0" u="sng" sz="1150" spc="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-</a:t>
            </a:r>
            <a:r>
              <a:rPr dirty="0" u="sng" sz="1150" spc="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 How</a:t>
            </a:r>
            <a:r>
              <a:rPr dirty="0" u="sng" sz="115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150" spc="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to</a:t>
            </a:r>
            <a:r>
              <a:rPr dirty="0" u="sng" sz="1150" spc="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150" spc="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run</a:t>
            </a:r>
            <a:r>
              <a:rPr dirty="0" u="sng" sz="1150" spc="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 an </a:t>
            </a:r>
            <a:r>
              <a:rPr dirty="0" u="sng" sz="1150" spc="5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impactful</a:t>
            </a:r>
            <a:r>
              <a:rPr dirty="0" u="sng" sz="115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150" spc="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meeting</a:t>
            </a:r>
            <a:endParaRPr sz="1150">
              <a:latin typeface="Arial"/>
              <a:cs typeface="Arial"/>
            </a:endParaRPr>
          </a:p>
        </p:txBody>
      </p:sp>
      <p:pic>
        <p:nvPicPr>
          <p:cNvPr id="18" name="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977" y="8536609"/>
            <a:ext cx="3744537" cy="3657457"/>
          </a:xfrm>
          <a:prstGeom prst="rect">
            <a:avLst/>
          </a:prstGeom>
        </p:spPr>
      </p:pic>
      <p:sp>
        <p:nvSpPr>
          <p:cNvPr id="19" name="object 19"/>
          <p:cNvSpPr txBox="1"/>
          <p:nvPr/>
        </p:nvSpPr>
        <p:spPr>
          <a:xfrm>
            <a:off x="698091" y="9284124"/>
            <a:ext cx="2552700" cy="2148205"/>
          </a:xfrm>
          <a:prstGeom prst="rect">
            <a:avLst/>
          </a:prstGeom>
        </p:spPr>
        <p:txBody>
          <a:bodyPr wrap="square" lIns="0" tIns="126365" rIns="0" bIns="0" rtlCol="0" vert="horz">
            <a:spAutoFit/>
          </a:bodyPr>
          <a:lstStyle/>
          <a:p>
            <a:pPr algn="ctr" marL="59055">
              <a:lnSpc>
                <a:spcPct val="100000"/>
              </a:lnSpc>
              <a:spcBef>
                <a:spcPts val="995"/>
              </a:spcBef>
            </a:pPr>
            <a:r>
              <a:rPr dirty="0" sz="1450" spc="10" b="1">
                <a:solidFill>
                  <a:srgbClr val="FFFFFF"/>
                </a:solidFill>
                <a:latin typeface="Arial"/>
                <a:cs typeface="Arial"/>
              </a:rPr>
              <a:t>REDUCE</a:t>
            </a:r>
            <a:endParaRPr sz="1450">
              <a:latin typeface="Arial"/>
              <a:cs typeface="Arial"/>
            </a:endParaRPr>
          </a:p>
          <a:p>
            <a:pPr marL="138430" marR="243204" indent="-126364">
              <a:lnSpc>
                <a:spcPct val="101099"/>
              </a:lnSpc>
              <a:spcBef>
                <a:spcPts val="875"/>
              </a:spcBef>
              <a:buFont typeface="Arial"/>
              <a:buChar char="•"/>
              <a:tabLst>
                <a:tab pos="139065" algn="l"/>
              </a:tabLst>
            </a:pPr>
            <a:r>
              <a:rPr dirty="0" sz="1450" spc="10" b="1">
                <a:solidFill>
                  <a:srgbClr val="FFC000"/>
                </a:solidFill>
                <a:latin typeface="Arial"/>
                <a:cs typeface="Arial"/>
              </a:rPr>
              <a:t>The</a:t>
            </a:r>
            <a:r>
              <a:rPr dirty="0" sz="1450" spc="-1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450" spc="5" b="1">
                <a:solidFill>
                  <a:srgbClr val="FFC000"/>
                </a:solidFill>
                <a:latin typeface="Arial"/>
                <a:cs typeface="Arial"/>
              </a:rPr>
              <a:t>number</a:t>
            </a:r>
            <a:r>
              <a:rPr dirty="0" sz="1450" spc="-3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450" spc="5" b="1">
                <a:solidFill>
                  <a:srgbClr val="FFC000"/>
                </a:solidFill>
                <a:latin typeface="Arial"/>
                <a:cs typeface="Arial"/>
              </a:rPr>
              <a:t>of</a:t>
            </a:r>
            <a:r>
              <a:rPr dirty="0" sz="1450" spc="-2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450" spc="10" b="1">
                <a:solidFill>
                  <a:srgbClr val="FFC000"/>
                </a:solidFill>
                <a:latin typeface="Arial"/>
                <a:cs typeface="Arial"/>
              </a:rPr>
              <a:t>meetings </a:t>
            </a:r>
            <a:r>
              <a:rPr dirty="0" sz="1450" spc="-39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450" spc="5" b="1">
                <a:solidFill>
                  <a:srgbClr val="FFFFFF"/>
                </a:solidFill>
                <a:latin typeface="Arial"/>
                <a:cs typeface="Arial"/>
              </a:rPr>
              <a:t>in</a:t>
            </a:r>
            <a:r>
              <a:rPr dirty="0" sz="145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50" b="1">
                <a:solidFill>
                  <a:srgbClr val="FFFFFF"/>
                </a:solidFill>
                <a:latin typeface="Arial"/>
                <a:cs typeface="Arial"/>
              </a:rPr>
              <a:t>people’s</a:t>
            </a:r>
            <a:r>
              <a:rPr dirty="0" sz="145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50" spc="5" b="1">
                <a:solidFill>
                  <a:srgbClr val="FFFFFF"/>
                </a:solidFill>
                <a:latin typeface="Arial"/>
                <a:cs typeface="Arial"/>
              </a:rPr>
              <a:t>diaries</a:t>
            </a:r>
            <a:endParaRPr sz="1450">
              <a:latin typeface="Arial"/>
              <a:cs typeface="Arial"/>
            </a:endParaRPr>
          </a:p>
          <a:p>
            <a:pPr marL="138430" marR="158750" indent="-126364">
              <a:lnSpc>
                <a:spcPct val="101099"/>
              </a:lnSpc>
              <a:spcBef>
                <a:spcPts val="885"/>
              </a:spcBef>
              <a:buFont typeface="Arial"/>
              <a:buChar char="•"/>
              <a:tabLst>
                <a:tab pos="139065" algn="l"/>
              </a:tabLst>
            </a:pPr>
            <a:r>
              <a:rPr dirty="0" sz="1450" spc="10" b="1">
                <a:solidFill>
                  <a:srgbClr val="FFC000"/>
                </a:solidFill>
                <a:latin typeface="Arial"/>
                <a:cs typeface="Arial"/>
              </a:rPr>
              <a:t>The</a:t>
            </a:r>
            <a:r>
              <a:rPr dirty="0" sz="1450" spc="-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450" spc="5" b="1">
                <a:solidFill>
                  <a:srgbClr val="FFC000"/>
                </a:solidFill>
                <a:latin typeface="Arial"/>
                <a:cs typeface="Arial"/>
              </a:rPr>
              <a:t>number</a:t>
            </a:r>
            <a:r>
              <a:rPr dirty="0" sz="1450" spc="-1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450" spc="5" b="1">
                <a:solidFill>
                  <a:srgbClr val="FFC000"/>
                </a:solidFill>
                <a:latin typeface="Arial"/>
                <a:cs typeface="Arial"/>
              </a:rPr>
              <a:t>or</a:t>
            </a:r>
            <a:r>
              <a:rPr dirty="0" sz="145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450" spc="5" b="1">
                <a:solidFill>
                  <a:srgbClr val="FFC000"/>
                </a:solidFill>
                <a:latin typeface="Arial"/>
                <a:cs typeface="Arial"/>
              </a:rPr>
              <a:t>frequency </a:t>
            </a:r>
            <a:r>
              <a:rPr dirty="0" sz="1450" spc="-38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450" spc="5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45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50" spc="5" b="1">
                <a:solidFill>
                  <a:srgbClr val="FFFFFF"/>
                </a:solidFill>
                <a:latin typeface="Arial"/>
                <a:cs typeface="Arial"/>
              </a:rPr>
              <a:t>recurring</a:t>
            </a:r>
            <a:r>
              <a:rPr dirty="0" sz="1450" spc="-2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50" spc="10" b="1">
                <a:solidFill>
                  <a:srgbClr val="FFFFFF"/>
                </a:solidFill>
                <a:latin typeface="Arial"/>
                <a:cs typeface="Arial"/>
              </a:rPr>
              <a:t>meetings</a:t>
            </a:r>
            <a:endParaRPr sz="1450">
              <a:latin typeface="Arial"/>
              <a:cs typeface="Arial"/>
            </a:endParaRPr>
          </a:p>
          <a:p>
            <a:pPr marL="138430" indent="-126364">
              <a:lnSpc>
                <a:spcPct val="100000"/>
              </a:lnSpc>
              <a:spcBef>
                <a:spcPts val="894"/>
              </a:spcBef>
              <a:buFont typeface="Arial"/>
              <a:buChar char="•"/>
              <a:tabLst>
                <a:tab pos="139065" algn="l"/>
              </a:tabLst>
            </a:pPr>
            <a:r>
              <a:rPr dirty="0" sz="1450" spc="10" b="1">
                <a:solidFill>
                  <a:srgbClr val="FFC000"/>
                </a:solidFill>
                <a:latin typeface="Arial"/>
                <a:cs typeface="Arial"/>
              </a:rPr>
              <a:t>The</a:t>
            </a:r>
            <a:r>
              <a:rPr dirty="0" sz="1450" spc="-1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450" spc="5" b="1">
                <a:solidFill>
                  <a:srgbClr val="FFC000"/>
                </a:solidFill>
                <a:latin typeface="Arial"/>
                <a:cs typeface="Arial"/>
              </a:rPr>
              <a:t>length</a:t>
            </a:r>
            <a:r>
              <a:rPr dirty="0" sz="1450" spc="-1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450" spc="5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45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50" spc="5" b="1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45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50" spc="10" b="1">
                <a:solidFill>
                  <a:srgbClr val="FFFFFF"/>
                </a:solidFill>
                <a:latin typeface="Arial"/>
                <a:cs typeface="Arial"/>
              </a:rPr>
              <a:t>meeting</a:t>
            </a:r>
            <a:endParaRPr sz="1450">
              <a:latin typeface="Arial"/>
              <a:cs typeface="Arial"/>
            </a:endParaRPr>
          </a:p>
          <a:p>
            <a:pPr marL="138430" indent="-126364">
              <a:lnSpc>
                <a:spcPct val="100000"/>
              </a:lnSpc>
              <a:spcBef>
                <a:spcPts val="900"/>
              </a:spcBef>
              <a:buFont typeface="Arial"/>
              <a:buChar char="•"/>
              <a:tabLst>
                <a:tab pos="139065" algn="l"/>
              </a:tabLst>
            </a:pPr>
            <a:r>
              <a:rPr dirty="0" sz="1450" spc="10" b="1">
                <a:solidFill>
                  <a:srgbClr val="FFC000"/>
                </a:solidFill>
                <a:latin typeface="Arial"/>
                <a:cs typeface="Arial"/>
              </a:rPr>
              <a:t>The</a:t>
            </a:r>
            <a:r>
              <a:rPr dirty="0" sz="1450" spc="-5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450" spc="5" b="1">
                <a:solidFill>
                  <a:srgbClr val="FFC000"/>
                </a:solidFill>
                <a:latin typeface="Arial"/>
                <a:cs typeface="Arial"/>
              </a:rPr>
              <a:t>number</a:t>
            </a:r>
            <a:r>
              <a:rPr dirty="0" sz="1450" spc="-10" b="1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dirty="0" sz="1450" spc="5" b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1450" spc="-1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50" spc="5" b="1">
                <a:solidFill>
                  <a:srgbClr val="FFFFFF"/>
                </a:solidFill>
                <a:latin typeface="Arial"/>
                <a:cs typeface="Arial"/>
              </a:rPr>
              <a:t>participants</a:t>
            </a:r>
            <a:endParaRPr sz="1450">
              <a:latin typeface="Arial"/>
              <a:cs typeface="Arial"/>
            </a:endParaRPr>
          </a:p>
        </p:txBody>
      </p:sp>
      <p:pic>
        <p:nvPicPr>
          <p:cNvPr id="20" name="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953806" y="11706170"/>
            <a:ext cx="2635870" cy="1871914"/>
          </a:xfrm>
          <a:prstGeom prst="rect">
            <a:avLst/>
          </a:prstGeom>
        </p:spPr>
      </p:pic>
      <p:grpSp>
        <p:nvGrpSpPr>
          <p:cNvPr id="21" name="object 21"/>
          <p:cNvGrpSpPr/>
          <p:nvPr/>
        </p:nvGrpSpPr>
        <p:grpSpPr>
          <a:xfrm>
            <a:off x="4016352" y="9335003"/>
            <a:ext cx="2519680" cy="2081530"/>
            <a:chOff x="4016352" y="9335003"/>
            <a:chExt cx="2519680" cy="2081530"/>
          </a:xfrm>
        </p:grpSpPr>
        <p:sp>
          <p:nvSpPr>
            <p:cNvPr id="22" name="object 22"/>
            <p:cNvSpPr/>
            <p:nvPr/>
          </p:nvSpPr>
          <p:spPr>
            <a:xfrm>
              <a:off x="4016352" y="9335003"/>
              <a:ext cx="685800" cy="500380"/>
            </a:xfrm>
            <a:custGeom>
              <a:avLst/>
              <a:gdLst/>
              <a:ahLst/>
              <a:cxnLst/>
              <a:rect l="l" t="t" r="r" b="b"/>
              <a:pathLst>
                <a:path w="685800" h="500379">
                  <a:moveTo>
                    <a:pt x="685773" y="0"/>
                  </a:moveTo>
                  <a:lnTo>
                    <a:pt x="0" y="0"/>
                  </a:lnTo>
                  <a:lnTo>
                    <a:pt x="0" y="500368"/>
                  </a:lnTo>
                  <a:lnTo>
                    <a:pt x="685773" y="0"/>
                  </a:lnTo>
                  <a:close/>
                </a:path>
              </a:pathLst>
            </a:custGeom>
            <a:solidFill>
              <a:srgbClr val="87415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/>
            <p:cNvSpPr/>
            <p:nvPr/>
          </p:nvSpPr>
          <p:spPr>
            <a:xfrm>
              <a:off x="4108496" y="9411510"/>
              <a:ext cx="2427605" cy="2005330"/>
            </a:xfrm>
            <a:custGeom>
              <a:avLst/>
              <a:gdLst/>
              <a:ahLst/>
              <a:cxnLst/>
              <a:rect l="l" t="t" r="r" b="b"/>
              <a:pathLst>
                <a:path w="2427604" h="2005329">
                  <a:moveTo>
                    <a:pt x="2427011" y="0"/>
                  </a:moveTo>
                  <a:lnTo>
                    <a:pt x="0" y="0"/>
                  </a:lnTo>
                  <a:lnTo>
                    <a:pt x="0" y="2004825"/>
                  </a:lnTo>
                  <a:lnTo>
                    <a:pt x="2427011" y="2004825"/>
                  </a:lnTo>
                  <a:lnTo>
                    <a:pt x="24270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/>
          <p:cNvSpPr txBox="1"/>
          <p:nvPr/>
        </p:nvSpPr>
        <p:spPr>
          <a:xfrm>
            <a:off x="4108496" y="9411510"/>
            <a:ext cx="2427605" cy="2005330"/>
          </a:xfrm>
          <a:prstGeom prst="rect">
            <a:avLst/>
          </a:prstGeom>
          <a:ln w="13961">
            <a:solidFill>
              <a:srgbClr val="87415B"/>
            </a:solidFill>
          </a:ln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1750">
              <a:latin typeface="Times New Roman"/>
              <a:cs typeface="Times New Roman"/>
            </a:endParaRPr>
          </a:p>
          <a:p>
            <a:pPr marL="651510">
              <a:lnSpc>
                <a:spcPct val="100000"/>
              </a:lnSpc>
              <a:spcBef>
                <a:spcPts val="5"/>
              </a:spcBef>
            </a:pPr>
            <a:r>
              <a:rPr dirty="0" sz="1300" b="1">
                <a:latin typeface="Arial"/>
                <a:cs typeface="Arial"/>
              </a:rPr>
              <a:t>We</a:t>
            </a:r>
            <a:r>
              <a:rPr dirty="0" sz="1300" spc="-15" b="1">
                <a:latin typeface="Arial"/>
                <a:cs typeface="Arial"/>
              </a:rPr>
              <a:t> </a:t>
            </a:r>
            <a:r>
              <a:rPr dirty="0" sz="1300" spc="5" b="1">
                <a:latin typeface="Arial"/>
                <a:cs typeface="Arial"/>
              </a:rPr>
              <a:t>are</a:t>
            </a:r>
            <a:r>
              <a:rPr dirty="0" sz="1300" spc="-10" b="1">
                <a:latin typeface="Arial"/>
                <a:cs typeface="Arial"/>
              </a:rPr>
              <a:t> </a:t>
            </a:r>
            <a:r>
              <a:rPr dirty="0" sz="1300" spc="10" b="1">
                <a:latin typeface="Arial"/>
                <a:cs typeface="Arial"/>
              </a:rPr>
              <a:t>a</a:t>
            </a:r>
            <a:r>
              <a:rPr dirty="0" sz="1300" spc="-10" b="1">
                <a:latin typeface="Arial"/>
                <a:cs typeface="Arial"/>
              </a:rPr>
              <a:t> </a:t>
            </a:r>
            <a:r>
              <a:rPr dirty="0" sz="1300" spc="5" b="1">
                <a:latin typeface="Arial"/>
                <a:cs typeface="Arial"/>
              </a:rPr>
              <a:t>team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Arial"/>
              <a:cs typeface="Arial"/>
            </a:endParaRPr>
          </a:p>
          <a:p>
            <a:pPr marL="70485">
              <a:lnSpc>
                <a:spcPct val="100000"/>
              </a:lnSpc>
              <a:spcBef>
                <a:spcPts val="5"/>
              </a:spcBef>
            </a:pPr>
            <a:r>
              <a:rPr dirty="0" sz="1200">
                <a:latin typeface="Arial"/>
                <a:cs typeface="Arial"/>
              </a:rPr>
              <a:t>Let’s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trust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and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support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each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other</a:t>
            </a:r>
            <a:endParaRPr sz="1200">
              <a:latin typeface="Arial"/>
              <a:cs typeface="Arial"/>
            </a:endParaRPr>
          </a:p>
          <a:p>
            <a:pPr marL="71755" marR="66675" indent="260985">
              <a:lnSpc>
                <a:spcPct val="100800"/>
              </a:lnSpc>
            </a:pPr>
            <a:r>
              <a:rPr dirty="0" sz="1200" spc="5">
                <a:latin typeface="Arial"/>
                <a:cs typeface="Arial"/>
              </a:rPr>
              <a:t>– </a:t>
            </a:r>
            <a:r>
              <a:rPr dirty="0" sz="1200">
                <a:latin typeface="Arial"/>
                <a:cs typeface="Arial"/>
              </a:rPr>
              <a:t>if </a:t>
            </a:r>
            <a:r>
              <a:rPr dirty="0" sz="1200" spc="5">
                <a:latin typeface="Arial"/>
                <a:cs typeface="Arial"/>
              </a:rPr>
              <a:t>4 of us are invited </a:t>
            </a:r>
            <a:r>
              <a:rPr dirty="0" sz="1200">
                <a:latin typeface="Arial"/>
                <a:cs typeface="Arial"/>
              </a:rPr>
              <a:t>to </a:t>
            </a:r>
            <a:r>
              <a:rPr dirty="0" sz="1200" spc="5">
                <a:latin typeface="Arial"/>
                <a:cs typeface="Arial"/>
              </a:rPr>
              <a:t>a 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meeting,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5">
                <a:latin typeface="Arial"/>
                <a:cs typeface="Arial"/>
              </a:rPr>
              <a:t>let’s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discuss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whether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we </a:t>
            </a:r>
            <a:r>
              <a:rPr dirty="0" sz="1200" spc="-320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are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all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needed,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or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if </a:t>
            </a:r>
            <a:r>
              <a:rPr dirty="0" sz="1200" spc="5">
                <a:latin typeface="Arial"/>
                <a:cs typeface="Arial"/>
              </a:rPr>
              <a:t>1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or</a:t>
            </a:r>
            <a:r>
              <a:rPr dirty="0" sz="1200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2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of</a:t>
            </a:r>
            <a:r>
              <a:rPr dirty="0" sz="1200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us</a:t>
            </a:r>
            <a:endParaRPr sz="1200">
              <a:latin typeface="Arial"/>
              <a:cs typeface="Arial"/>
            </a:endParaRPr>
          </a:p>
          <a:p>
            <a:pPr marL="427990" marR="267970" indent="-154305">
              <a:lnSpc>
                <a:spcPct val="100800"/>
              </a:lnSpc>
            </a:pPr>
            <a:r>
              <a:rPr dirty="0" sz="1200" spc="5">
                <a:latin typeface="Arial"/>
                <a:cs typeface="Arial"/>
              </a:rPr>
              <a:t>can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represent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the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team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and </a:t>
            </a:r>
            <a:r>
              <a:rPr dirty="0" sz="1200" spc="-320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update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5">
                <a:latin typeface="Arial"/>
                <a:cs typeface="Arial"/>
              </a:rPr>
              <a:t>others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later.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7818" y="0"/>
            <a:ext cx="6694170" cy="1306195"/>
          </a:xfrm>
          <a:custGeom>
            <a:avLst/>
            <a:gdLst/>
            <a:ahLst/>
            <a:cxnLst/>
            <a:rect l="l" t="t" r="r" b="b"/>
            <a:pathLst>
              <a:path w="6694170" h="1306195">
                <a:moveTo>
                  <a:pt x="0" y="1305649"/>
                </a:moveTo>
                <a:lnTo>
                  <a:pt x="6693548" y="1305649"/>
                </a:lnTo>
                <a:lnTo>
                  <a:pt x="6693548" y="0"/>
                </a:lnTo>
                <a:lnTo>
                  <a:pt x="0" y="0"/>
                </a:lnTo>
                <a:lnTo>
                  <a:pt x="0" y="1305649"/>
                </a:lnTo>
                <a:close/>
              </a:path>
            </a:pathLst>
          </a:custGeom>
          <a:solidFill>
            <a:srgbClr val="2047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2084641" y="123621"/>
            <a:ext cx="3676015" cy="865505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marL="56515">
              <a:lnSpc>
                <a:spcPct val="100000"/>
              </a:lnSpc>
              <a:spcBef>
                <a:spcPts val="620"/>
              </a:spcBef>
            </a:pPr>
            <a:r>
              <a:rPr dirty="0" sz="2700" spc="5">
                <a:solidFill>
                  <a:srgbClr val="FFFFFF"/>
                </a:solidFill>
                <a:latin typeface="Arial"/>
                <a:cs typeface="Arial"/>
              </a:rPr>
              <a:t>IPSEN</a:t>
            </a:r>
            <a:r>
              <a:rPr dirty="0" sz="27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00" spc="-95">
                <a:solidFill>
                  <a:srgbClr val="FFFFFF"/>
                </a:solidFill>
                <a:latin typeface="Arial"/>
                <a:cs typeface="Arial"/>
              </a:rPr>
              <a:t>WAY</a:t>
            </a:r>
            <a:r>
              <a:rPr dirty="0" sz="2700" spc="-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00" spc="5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7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700">
                <a:solidFill>
                  <a:srgbClr val="FFFFFF"/>
                </a:solidFill>
                <a:latin typeface="Arial"/>
                <a:cs typeface="Arial"/>
              </a:rPr>
              <a:t>BEING</a:t>
            </a:r>
            <a:endParaRPr sz="2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2050" i="1">
                <a:solidFill>
                  <a:srgbClr val="FFFFFF"/>
                </a:solidFill>
                <a:latin typeface="Calibri"/>
                <a:cs typeface="Calibri"/>
              </a:rPr>
              <a:t>A </a:t>
            </a:r>
            <a:r>
              <a:rPr dirty="0" sz="2050" spc="-5" i="1">
                <a:solidFill>
                  <a:srgbClr val="FFFFFF"/>
                </a:solidFill>
                <a:latin typeface="Calibri"/>
                <a:cs typeface="Calibri"/>
              </a:rPr>
              <a:t>successful</a:t>
            </a:r>
            <a:r>
              <a:rPr dirty="0" sz="2050" spc="-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-5" i="1">
                <a:solidFill>
                  <a:srgbClr val="FFFFFF"/>
                </a:solidFill>
                <a:latin typeface="Calibri"/>
                <a:cs typeface="Calibri"/>
              </a:rPr>
              <a:t>approach</a:t>
            </a:r>
            <a:r>
              <a:rPr dirty="0" sz="2050" spc="-1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050" spc="-20" i="1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dirty="0" sz="2050" spc="-5" i="1">
                <a:solidFill>
                  <a:srgbClr val="FFFFFF"/>
                </a:solidFill>
                <a:latin typeface="Calibri"/>
                <a:cs typeface="Calibri"/>
              </a:rPr>
              <a:t> meetings</a:t>
            </a:r>
            <a:endParaRPr sz="2050">
              <a:latin typeface="Calibri"/>
              <a:cs typeface="Calibri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-1117" y="0"/>
            <a:ext cx="6641465" cy="1306195"/>
            <a:chOff x="-1117" y="0"/>
            <a:chExt cx="6641465" cy="1306195"/>
          </a:xfrm>
        </p:grpSpPr>
        <p:sp>
          <p:nvSpPr>
            <p:cNvPr id="28" name="object 28"/>
            <p:cNvSpPr/>
            <p:nvPr/>
          </p:nvSpPr>
          <p:spPr>
            <a:xfrm>
              <a:off x="-1117" y="0"/>
              <a:ext cx="2588260" cy="1306195"/>
            </a:xfrm>
            <a:custGeom>
              <a:avLst/>
              <a:gdLst/>
              <a:ahLst/>
              <a:cxnLst/>
              <a:rect l="l" t="t" r="r" b="b"/>
              <a:pathLst>
                <a:path w="2588260" h="1306195">
                  <a:moveTo>
                    <a:pt x="2587844" y="0"/>
                  </a:moveTo>
                  <a:lnTo>
                    <a:pt x="0" y="0"/>
                  </a:lnTo>
                  <a:lnTo>
                    <a:pt x="0" y="1305649"/>
                  </a:lnTo>
                  <a:lnTo>
                    <a:pt x="2587844" y="0"/>
                  </a:lnTo>
                  <a:close/>
                </a:path>
              </a:pathLst>
            </a:custGeom>
            <a:solidFill>
              <a:srgbClr val="2895D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-1104" y="11"/>
              <a:ext cx="1905635" cy="1023619"/>
            </a:xfrm>
            <a:custGeom>
              <a:avLst/>
              <a:gdLst/>
              <a:ahLst/>
              <a:cxnLst/>
              <a:rect l="l" t="t" r="r" b="b"/>
              <a:pathLst>
                <a:path w="1905635" h="1023619">
                  <a:moveTo>
                    <a:pt x="1905406" y="0"/>
                  </a:moveTo>
                  <a:lnTo>
                    <a:pt x="1265428" y="0"/>
                  </a:lnTo>
                  <a:lnTo>
                    <a:pt x="823137" y="0"/>
                  </a:lnTo>
                  <a:lnTo>
                    <a:pt x="0" y="0"/>
                  </a:lnTo>
                  <a:lnTo>
                    <a:pt x="0" y="511530"/>
                  </a:lnTo>
                  <a:lnTo>
                    <a:pt x="0" y="755015"/>
                  </a:lnTo>
                  <a:lnTo>
                    <a:pt x="0" y="1023073"/>
                  </a:lnTo>
                  <a:lnTo>
                    <a:pt x="19054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0" name="object 3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863696" y="1023075"/>
              <a:ext cx="776241" cy="220027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292455" y="63257"/>
              <a:ext cx="255270" cy="365125"/>
            </a:xfrm>
            <a:custGeom>
              <a:avLst/>
              <a:gdLst/>
              <a:ahLst/>
              <a:cxnLst/>
              <a:rect l="l" t="t" r="r" b="b"/>
              <a:pathLst>
                <a:path w="255270" h="365125">
                  <a:moveTo>
                    <a:pt x="159359" y="334860"/>
                  </a:moveTo>
                  <a:lnTo>
                    <a:pt x="95631" y="334860"/>
                  </a:lnTo>
                  <a:lnTo>
                    <a:pt x="98679" y="346633"/>
                  </a:lnTo>
                  <a:lnTo>
                    <a:pt x="105625" y="356133"/>
                  </a:lnTo>
                  <a:lnTo>
                    <a:pt x="115519" y="362470"/>
                  </a:lnTo>
                  <a:lnTo>
                    <a:pt x="127444" y="364794"/>
                  </a:lnTo>
                  <a:lnTo>
                    <a:pt x="139395" y="362483"/>
                  </a:lnTo>
                  <a:lnTo>
                    <a:pt x="149313" y="356133"/>
                  </a:lnTo>
                  <a:lnTo>
                    <a:pt x="156286" y="346633"/>
                  </a:lnTo>
                  <a:lnTo>
                    <a:pt x="159359" y="334860"/>
                  </a:lnTo>
                  <a:close/>
                </a:path>
                <a:path w="255270" h="365125">
                  <a:moveTo>
                    <a:pt x="186385" y="292163"/>
                  </a:moveTo>
                  <a:lnTo>
                    <a:pt x="179692" y="285470"/>
                  </a:lnTo>
                  <a:lnTo>
                    <a:pt x="171437" y="285470"/>
                  </a:lnTo>
                  <a:lnTo>
                    <a:pt x="75311" y="285470"/>
                  </a:lnTo>
                  <a:lnTo>
                    <a:pt x="68605" y="292163"/>
                  </a:lnTo>
                  <a:lnTo>
                    <a:pt x="68605" y="308698"/>
                  </a:lnTo>
                  <a:lnTo>
                    <a:pt x="75311" y="315404"/>
                  </a:lnTo>
                  <a:lnTo>
                    <a:pt x="179692" y="315404"/>
                  </a:lnTo>
                  <a:lnTo>
                    <a:pt x="186385" y="308698"/>
                  </a:lnTo>
                  <a:lnTo>
                    <a:pt x="186385" y="292163"/>
                  </a:lnTo>
                  <a:close/>
                </a:path>
                <a:path w="255270" h="365125">
                  <a:moveTo>
                    <a:pt x="255003" y="131000"/>
                  </a:moveTo>
                  <a:lnTo>
                    <a:pt x="254901" y="126111"/>
                  </a:lnTo>
                  <a:lnTo>
                    <a:pt x="244462" y="77406"/>
                  </a:lnTo>
                  <a:lnTo>
                    <a:pt x="225590" y="49796"/>
                  </a:lnTo>
                  <a:lnTo>
                    <a:pt x="225590" y="126111"/>
                  </a:lnTo>
                  <a:lnTo>
                    <a:pt x="225488" y="131000"/>
                  </a:lnTo>
                  <a:lnTo>
                    <a:pt x="215341" y="171399"/>
                  </a:lnTo>
                  <a:lnTo>
                    <a:pt x="201942" y="191071"/>
                  </a:lnTo>
                  <a:lnTo>
                    <a:pt x="193852" y="201485"/>
                  </a:lnTo>
                  <a:lnTo>
                    <a:pt x="186359" y="212344"/>
                  </a:lnTo>
                  <a:lnTo>
                    <a:pt x="179514" y="223621"/>
                  </a:lnTo>
                  <a:lnTo>
                    <a:pt x="173329" y="235280"/>
                  </a:lnTo>
                  <a:lnTo>
                    <a:pt x="81673" y="235280"/>
                  </a:lnTo>
                  <a:lnTo>
                    <a:pt x="61074" y="201485"/>
                  </a:lnTo>
                  <a:lnTo>
                    <a:pt x="47942" y="184899"/>
                  </a:lnTo>
                  <a:lnTo>
                    <a:pt x="43484" y="178333"/>
                  </a:lnTo>
                  <a:lnTo>
                    <a:pt x="30086" y="138506"/>
                  </a:lnTo>
                  <a:lnTo>
                    <a:pt x="29413" y="126111"/>
                  </a:lnTo>
                  <a:lnTo>
                    <a:pt x="37592" y="88379"/>
                  </a:lnTo>
                  <a:lnTo>
                    <a:pt x="58686" y="57619"/>
                  </a:lnTo>
                  <a:lnTo>
                    <a:pt x="89662" y="36868"/>
                  </a:lnTo>
                  <a:lnTo>
                    <a:pt x="127444" y="29121"/>
                  </a:lnTo>
                  <a:lnTo>
                    <a:pt x="165265" y="36868"/>
                  </a:lnTo>
                  <a:lnTo>
                    <a:pt x="196253" y="57632"/>
                  </a:lnTo>
                  <a:lnTo>
                    <a:pt x="217385" y="88379"/>
                  </a:lnTo>
                  <a:lnTo>
                    <a:pt x="225590" y="126111"/>
                  </a:lnTo>
                  <a:lnTo>
                    <a:pt x="225590" y="49796"/>
                  </a:lnTo>
                  <a:lnTo>
                    <a:pt x="217043" y="37287"/>
                  </a:lnTo>
                  <a:lnTo>
                    <a:pt x="204901" y="29121"/>
                  </a:lnTo>
                  <a:lnTo>
                    <a:pt x="176707" y="10160"/>
                  </a:lnTo>
                  <a:lnTo>
                    <a:pt x="127444" y="0"/>
                  </a:lnTo>
                  <a:lnTo>
                    <a:pt x="78320" y="10109"/>
                  </a:lnTo>
                  <a:lnTo>
                    <a:pt x="38074" y="37109"/>
                  </a:lnTo>
                  <a:lnTo>
                    <a:pt x="10642" y="77076"/>
                  </a:lnTo>
                  <a:lnTo>
                    <a:pt x="0" y="126111"/>
                  </a:lnTo>
                  <a:lnTo>
                    <a:pt x="25" y="131000"/>
                  </a:lnTo>
                  <a:lnTo>
                    <a:pt x="8877" y="175209"/>
                  </a:lnTo>
                  <a:lnTo>
                    <a:pt x="31013" y="211531"/>
                  </a:lnTo>
                  <a:lnTo>
                    <a:pt x="39547" y="222986"/>
                  </a:lnTo>
                  <a:lnTo>
                    <a:pt x="47383" y="234899"/>
                  </a:lnTo>
                  <a:lnTo>
                    <a:pt x="54521" y="247256"/>
                  </a:lnTo>
                  <a:lnTo>
                    <a:pt x="62598" y="263347"/>
                  </a:lnTo>
                  <a:lnTo>
                    <a:pt x="65989" y="265455"/>
                  </a:lnTo>
                  <a:lnTo>
                    <a:pt x="69710" y="265506"/>
                  </a:lnTo>
                  <a:lnTo>
                    <a:pt x="185394" y="265506"/>
                  </a:lnTo>
                  <a:lnTo>
                    <a:pt x="189103" y="265455"/>
                  </a:lnTo>
                  <a:lnTo>
                    <a:pt x="192493" y="263347"/>
                  </a:lnTo>
                  <a:lnTo>
                    <a:pt x="200583" y="247256"/>
                  </a:lnTo>
                  <a:lnTo>
                    <a:pt x="207505" y="235280"/>
                  </a:lnTo>
                  <a:lnTo>
                    <a:pt x="207721" y="234899"/>
                  </a:lnTo>
                  <a:lnTo>
                    <a:pt x="215569" y="222973"/>
                  </a:lnTo>
                  <a:lnTo>
                    <a:pt x="224091" y="211531"/>
                  </a:lnTo>
                  <a:lnTo>
                    <a:pt x="230784" y="203200"/>
                  </a:lnTo>
                  <a:lnTo>
                    <a:pt x="236715" y="194335"/>
                  </a:lnTo>
                  <a:lnTo>
                    <a:pt x="252399" y="153466"/>
                  </a:lnTo>
                  <a:lnTo>
                    <a:pt x="254165" y="142303"/>
                  </a:lnTo>
                  <a:lnTo>
                    <a:pt x="255003" y="131000"/>
                  </a:lnTo>
                  <a:close/>
                </a:path>
              </a:pathLst>
            </a:custGeom>
            <a:solidFill>
              <a:srgbClr val="2895D2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2" name="object 3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71842" y="118715"/>
              <a:ext cx="107509" cy="149677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48962" y="415575"/>
              <a:ext cx="155180" cy="155265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35082" y="415575"/>
              <a:ext cx="155180" cy="155265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57480" y="591895"/>
              <a:ext cx="724535" cy="215900"/>
            </a:xfrm>
            <a:custGeom>
              <a:avLst/>
              <a:gdLst/>
              <a:ahLst/>
              <a:cxnLst/>
              <a:rect l="l" t="t" r="r" b="b"/>
              <a:pathLst>
                <a:path w="724535" h="215900">
                  <a:moveTo>
                    <a:pt x="281241" y="39319"/>
                  </a:moveTo>
                  <a:lnTo>
                    <a:pt x="248310" y="19392"/>
                  </a:lnTo>
                  <a:lnTo>
                    <a:pt x="203720" y="5943"/>
                  </a:lnTo>
                  <a:lnTo>
                    <a:pt x="155587" y="0"/>
                  </a:lnTo>
                  <a:lnTo>
                    <a:pt x="139369" y="609"/>
                  </a:lnTo>
                  <a:lnTo>
                    <a:pt x="91757" y="9982"/>
                  </a:lnTo>
                  <a:lnTo>
                    <a:pt x="52260" y="24739"/>
                  </a:lnTo>
                  <a:lnTo>
                    <a:pt x="15963" y="46202"/>
                  </a:lnTo>
                  <a:lnTo>
                    <a:pt x="0" y="77343"/>
                  </a:lnTo>
                  <a:lnTo>
                    <a:pt x="0" y="155473"/>
                  </a:lnTo>
                  <a:lnTo>
                    <a:pt x="172440" y="155473"/>
                  </a:lnTo>
                  <a:lnTo>
                    <a:pt x="172440" y="137706"/>
                  </a:lnTo>
                  <a:lnTo>
                    <a:pt x="174332" y="121196"/>
                  </a:lnTo>
                  <a:lnTo>
                    <a:pt x="202857" y="78232"/>
                  </a:lnTo>
                  <a:lnTo>
                    <a:pt x="240512" y="55676"/>
                  </a:lnTo>
                  <a:lnTo>
                    <a:pt x="260540" y="46697"/>
                  </a:lnTo>
                  <a:lnTo>
                    <a:pt x="281241" y="39319"/>
                  </a:lnTo>
                  <a:close/>
                </a:path>
                <a:path w="724535" h="215900">
                  <a:moveTo>
                    <a:pt x="517309" y="137706"/>
                  </a:moveTo>
                  <a:lnTo>
                    <a:pt x="484454" y="94538"/>
                  </a:lnTo>
                  <a:lnTo>
                    <a:pt x="446328" y="76352"/>
                  </a:lnTo>
                  <a:lnTo>
                    <a:pt x="394373" y="63360"/>
                  </a:lnTo>
                  <a:lnTo>
                    <a:pt x="362127" y="60477"/>
                  </a:lnTo>
                  <a:lnTo>
                    <a:pt x="345909" y="61048"/>
                  </a:lnTo>
                  <a:lnTo>
                    <a:pt x="298297" y="70459"/>
                  </a:lnTo>
                  <a:lnTo>
                    <a:pt x="258775" y="85153"/>
                  </a:lnTo>
                  <a:lnTo>
                    <a:pt x="222504" y="106680"/>
                  </a:lnTo>
                  <a:lnTo>
                    <a:pt x="206946" y="137706"/>
                  </a:lnTo>
                  <a:lnTo>
                    <a:pt x="206946" y="215341"/>
                  </a:lnTo>
                  <a:lnTo>
                    <a:pt x="517309" y="215341"/>
                  </a:lnTo>
                  <a:lnTo>
                    <a:pt x="517309" y="137706"/>
                  </a:lnTo>
                  <a:close/>
                </a:path>
                <a:path w="724535" h="215900">
                  <a:moveTo>
                    <a:pt x="724217" y="77343"/>
                  </a:moveTo>
                  <a:lnTo>
                    <a:pt x="691286" y="34112"/>
                  </a:lnTo>
                  <a:lnTo>
                    <a:pt x="653224" y="15913"/>
                  </a:lnTo>
                  <a:lnTo>
                    <a:pt x="601306" y="2933"/>
                  </a:lnTo>
                  <a:lnTo>
                    <a:pt x="569061" y="0"/>
                  </a:lnTo>
                  <a:lnTo>
                    <a:pt x="552856" y="609"/>
                  </a:lnTo>
                  <a:lnTo>
                    <a:pt x="489927" y="14668"/>
                  </a:lnTo>
                  <a:lnTo>
                    <a:pt x="446595" y="35128"/>
                  </a:lnTo>
                  <a:lnTo>
                    <a:pt x="443001" y="39217"/>
                  </a:lnTo>
                  <a:lnTo>
                    <a:pt x="464388" y="46151"/>
                  </a:lnTo>
                  <a:lnTo>
                    <a:pt x="484911" y="55156"/>
                  </a:lnTo>
                  <a:lnTo>
                    <a:pt x="522795" y="79133"/>
                  </a:lnTo>
                  <a:lnTo>
                    <a:pt x="550214" y="120726"/>
                  </a:lnTo>
                  <a:lnTo>
                    <a:pt x="552018" y="137706"/>
                  </a:lnTo>
                  <a:lnTo>
                    <a:pt x="552018" y="155473"/>
                  </a:lnTo>
                  <a:lnTo>
                    <a:pt x="724217" y="155473"/>
                  </a:lnTo>
                  <a:lnTo>
                    <a:pt x="724217" y="77343"/>
                  </a:lnTo>
                  <a:close/>
                </a:path>
              </a:pathLst>
            </a:custGeom>
            <a:solidFill>
              <a:srgbClr val="2895D2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42022" y="475945"/>
              <a:ext cx="155180" cy="155265"/>
            </a:xfrm>
            <a:prstGeom prst="rect">
              <a:avLst/>
            </a:prstGeom>
          </p:spPr>
        </p:pic>
      </p:grpSp>
      <p:sp>
        <p:nvSpPr>
          <p:cNvPr id="37" name="object 37"/>
          <p:cNvSpPr txBox="1"/>
          <p:nvPr/>
        </p:nvSpPr>
        <p:spPr>
          <a:xfrm>
            <a:off x="473595" y="18716967"/>
            <a:ext cx="5265420" cy="75311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 spc="5">
                <a:latin typeface="Arial"/>
                <a:cs typeface="Arial"/>
              </a:rPr>
              <a:t>(source</a:t>
            </a:r>
            <a:r>
              <a:rPr dirty="0" sz="1300" spc="-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:</a:t>
            </a:r>
            <a:r>
              <a:rPr dirty="0" sz="1300" spc="-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Slack.com)</a:t>
            </a:r>
            <a:endParaRPr sz="1300">
              <a:latin typeface="Arial"/>
              <a:cs typeface="Arial"/>
            </a:endParaRPr>
          </a:p>
          <a:p>
            <a:pPr marL="2096135" marR="5080" indent="-335280">
              <a:lnSpc>
                <a:spcPct val="101499"/>
              </a:lnSpc>
              <a:spcBef>
                <a:spcPts val="975"/>
              </a:spcBef>
            </a:pPr>
            <a:r>
              <a:rPr dirty="0" sz="1300" spc="10" b="1">
                <a:solidFill>
                  <a:srgbClr val="C24871"/>
                </a:solidFill>
                <a:latin typeface="Arial"/>
                <a:cs typeface="Arial"/>
              </a:rPr>
              <a:t>Consider</a:t>
            </a:r>
            <a:r>
              <a:rPr dirty="0" sz="1300" spc="-15" b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C24871"/>
                </a:solidFill>
                <a:latin typeface="Arial"/>
                <a:cs typeface="Arial"/>
              </a:rPr>
              <a:t>ending</a:t>
            </a:r>
            <a:r>
              <a:rPr dirty="0" sz="1300" spc="-15" b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C24871"/>
                </a:solidFill>
                <a:latin typeface="Arial"/>
                <a:cs typeface="Arial"/>
              </a:rPr>
              <a:t>meetings</a:t>
            </a:r>
            <a:r>
              <a:rPr dirty="0" sz="1300" b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C24871"/>
                </a:solidFill>
                <a:latin typeface="Arial"/>
                <a:cs typeface="Arial"/>
              </a:rPr>
              <a:t>5</a:t>
            </a:r>
            <a:r>
              <a:rPr dirty="0" sz="1300" spc="-5" b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C24871"/>
                </a:solidFill>
                <a:latin typeface="Arial"/>
                <a:cs typeface="Arial"/>
              </a:rPr>
              <a:t>minutes</a:t>
            </a:r>
            <a:r>
              <a:rPr dirty="0" sz="1300" b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C24871"/>
                </a:solidFill>
                <a:latin typeface="Arial"/>
                <a:cs typeface="Arial"/>
              </a:rPr>
              <a:t>before </a:t>
            </a:r>
            <a:r>
              <a:rPr dirty="0" sz="1300" spc="-345" b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C24871"/>
                </a:solidFill>
                <a:latin typeface="Arial"/>
                <a:cs typeface="Arial"/>
              </a:rPr>
              <a:t>the </a:t>
            </a:r>
            <a:r>
              <a:rPr dirty="0" sz="1300" spc="10" b="1">
                <a:solidFill>
                  <a:srgbClr val="C24871"/>
                </a:solidFill>
                <a:latin typeface="Arial"/>
                <a:cs typeface="Arial"/>
              </a:rPr>
              <a:t>hour</a:t>
            </a:r>
            <a:r>
              <a:rPr dirty="0" sz="1300" spc="-5" b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300" spc="10" b="1">
                <a:solidFill>
                  <a:srgbClr val="C24871"/>
                </a:solidFill>
                <a:latin typeface="Arial"/>
                <a:cs typeface="Arial"/>
              </a:rPr>
              <a:t>–</a:t>
            </a:r>
            <a:r>
              <a:rPr dirty="0" sz="1300" spc="5" b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C24871"/>
                </a:solidFill>
                <a:latin typeface="Arial"/>
                <a:cs typeface="Arial"/>
              </a:rPr>
              <a:t>avoid</a:t>
            </a:r>
            <a:r>
              <a:rPr dirty="0" sz="1300" spc="30" b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C24871"/>
                </a:solidFill>
                <a:latin typeface="Arial"/>
                <a:cs typeface="Arial"/>
              </a:rPr>
              <a:t>back-to-back</a:t>
            </a:r>
            <a:r>
              <a:rPr dirty="0" sz="1300" spc="10" b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300" spc="5" b="1">
                <a:solidFill>
                  <a:srgbClr val="C24871"/>
                </a:solidFill>
                <a:latin typeface="Arial"/>
                <a:cs typeface="Arial"/>
              </a:rPr>
              <a:t>meetings</a:t>
            </a:r>
            <a:endParaRPr sz="1300">
              <a:latin typeface="Arial"/>
              <a:cs typeface="Arial"/>
            </a:endParaRPr>
          </a:p>
        </p:txBody>
      </p:sp>
      <p:pic>
        <p:nvPicPr>
          <p:cNvPr id="38" name="object 3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13250" y="14849112"/>
            <a:ext cx="1420689" cy="1200661"/>
          </a:xfrm>
          <a:prstGeom prst="rect">
            <a:avLst/>
          </a:prstGeom>
        </p:spPr>
      </p:pic>
      <p:grpSp>
        <p:nvGrpSpPr>
          <p:cNvPr id="39" name="object 39"/>
          <p:cNvGrpSpPr/>
          <p:nvPr/>
        </p:nvGrpSpPr>
        <p:grpSpPr>
          <a:xfrm>
            <a:off x="193191" y="13793615"/>
            <a:ext cx="6431280" cy="433705"/>
            <a:chOff x="193191" y="13793615"/>
            <a:chExt cx="6431280" cy="433705"/>
          </a:xfrm>
        </p:grpSpPr>
        <p:sp>
          <p:nvSpPr>
            <p:cNvPr id="40" name="object 40"/>
            <p:cNvSpPr/>
            <p:nvPr/>
          </p:nvSpPr>
          <p:spPr>
            <a:xfrm>
              <a:off x="202157" y="13802581"/>
              <a:ext cx="421640" cy="421640"/>
            </a:xfrm>
            <a:custGeom>
              <a:avLst/>
              <a:gdLst/>
              <a:ahLst/>
              <a:cxnLst/>
              <a:rect l="l" t="t" r="r" b="b"/>
              <a:pathLst>
                <a:path w="421640" h="421640">
                  <a:moveTo>
                    <a:pt x="421069" y="0"/>
                  </a:moveTo>
                  <a:lnTo>
                    <a:pt x="0" y="0"/>
                  </a:lnTo>
                  <a:lnTo>
                    <a:pt x="0" y="421069"/>
                  </a:lnTo>
                  <a:lnTo>
                    <a:pt x="421069" y="0"/>
                  </a:lnTo>
                  <a:close/>
                </a:path>
              </a:pathLst>
            </a:custGeom>
            <a:solidFill>
              <a:srgbClr val="4B2D3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1" name="object 41"/>
            <p:cNvSpPr/>
            <p:nvPr/>
          </p:nvSpPr>
          <p:spPr>
            <a:xfrm>
              <a:off x="202157" y="13802581"/>
              <a:ext cx="421640" cy="421640"/>
            </a:xfrm>
            <a:custGeom>
              <a:avLst/>
              <a:gdLst/>
              <a:ahLst/>
              <a:cxnLst/>
              <a:rect l="l" t="t" r="r" b="b"/>
              <a:pathLst>
                <a:path w="421640" h="421640">
                  <a:moveTo>
                    <a:pt x="0" y="0"/>
                  </a:moveTo>
                  <a:lnTo>
                    <a:pt x="421069" y="0"/>
                  </a:lnTo>
                  <a:lnTo>
                    <a:pt x="0" y="421069"/>
                  </a:lnTo>
                  <a:lnTo>
                    <a:pt x="0" y="0"/>
                  </a:lnTo>
                  <a:close/>
                </a:path>
              </a:pathLst>
            </a:custGeom>
            <a:ln w="6980">
              <a:solidFill>
                <a:srgbClr val="4B2D3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202716" y="13803140"/>
              <a:ext cx="6412230" cy="0"/>
            </a:xfrm>
            <a:custGeom>
              <a:avLst/>
              <a:gdLst/>
              <a:ahLst/>
              <a:cxnLst/>
              <a:rect l="l" t="t" r="r" b="b"/>
              <a:pathLst>
                <a:path w="6412230" h="0">
                  <a:moveTo>
                    <a:pt x="0" y="0"/>
                  </a:moveTo>
                  <a:lnTo>
                    <a:pt x="6411625" y="0"/>
                  </a:lnTo>
                </a:path>
              </a:pathLst>
            </a:custGeom>
            <a:ln w="18614">
              <a:solidFill>
                <a:srgbClr val="4B2D3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3" name="object 43"/>
          <p:cNvSpPr txBox="1"/>
          <p:nvPr/>
        </p:nvSpPr>
        <p:spPr>
          <a:xfrm>
            <a:off x="674860" y="13850846"/>
            <a:ext cx="5045075" cy="1752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49275">
              <a:lnSpc>
                <a:spcPct val="100000"/>
              </a:lnSpc>
              <a:spcBef>
                <a:spcPts val="95"/>
              </a:spcBef>
            </a:pP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How</a:t>
            </a:r>
            <a:r>
              <a:rPr dirty="0" sz="2350" spc="-25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to</a:t>
            </a:r>
            <a:r>
              <a:rPr dirty="0" sz="2350" spc="-20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have</a:t>
            </a:r>
            <a:r>
              <a:rPr dirty="0" sz="2350" spc="-15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an</a:t>
            </a:r>
            <a:r>
              <a:rPr dirty="0" sz="2350" spc="-20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10">
                <a:solidFill>
                  <a:srgbClr val="4B2D39"/>
                </a:solidFill>
                <a:latin typeface="Arial"/>
                <a:cs typeface="Arial"/>
              </a:rPr>
              <a:t>effective</a:t>
            </a:r>
            <a:r>
              <a:rPr dirty="0" sz="2350" spc="-25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meeting: </a:t>
            </a:r>
            <a:r>
              <a:rPr dirty="0" sz="2350" spc="-640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types</a:t>
            </a:r>
            <a:r>
              <a:rPr dirty="0" sz="2350" spc="-30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and</a:t>
            </a:r>
            <a:r>
              <a:rPr dirty="0" sz="2350" spc="-10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suggested</a:t>
            </a:r>
            <a:r>
              <a:rPr dirty="0" sz="2350" spc="-35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2350" spc="-5">
                <a:solidFill>
                  <a:srgbClr val="4B2D39"/>
                </a:solidFill>
                <a:latin typeface="Arial"/>
                <a:cs typeface="Arial"/>
              </a:rPr>
              <a:t>lengths</a:t>
            </a:r>
            <a:endParaRPr sz="23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250">
              <a:latin typeface="Arial"/>
              <a:cs typeface="Arial"/>
            </a:endParaRPr>
          </a:p>
          <a:p>
            <a:pPr marL="1251585" marR="5080">
              <a:lnSpc>
                <a:spcPct val="100499"/>
              </a:lnSpc>
            </a:pPr>
            <a:r>
              <a:rPr dirty="0" sz="1750" spc="5" b="1">
                <a:solidFill>
                  <a:srgbClr val="4B2D39"/>
                </a:solidFill>
                <a:latin typeface="Arial"/>
                <a:cs typeface="Arial"/>
              </a:rPr>
              <a:t>The</a:t>
            </a:r>
            <a:r>
              <a:rPr dirty="0" sz="1750" spc="-10" b="1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1750" b="1">
                <a:solidFill>
                  <a:srgbClr val="4B2D39"/>
                </a:solidFill>
                <a:latin typeface="Arial"/>
                <a:cs typeface="Arial"/>
              </a:rPr>
              <a:t>Ideal Meeting</a:t>
            </a:r>
            <a:r>
              <a:rPr dirty="0" sz="1750" spc="-15" b="1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1750" b="1">
                <a:solidFill>
                  <a:srgbClr val="4B2D39"/>
                </a:solidFill>
                <a:latin typeface="Arial"/>
                <a:cs typeface="Arial"/>
              </a:rPr>
              <a:t>Length</a:t>
            </a:r>
            <a:r>
              <a:rPr dirty="0" sz="1750" spc="-5" b="1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1750" b="1">
                <a:solidFill>
                  <a:srgbClr val="4B2D39"/>
                </a:solidFill>
                <a:latin typeface="Arial"/>
                <a:cs typeface="Arial"/>
              </a:rPr>
              <a:t>is</a:t>
            </a:r>
            <a:r>
              <a:rPr dirty="0" sz="1750" spc="5" b="1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1750" b="1">
                <a:solidFill>
                  <a:srgbClr val="4B2D39"/>
                </a:solidFill>
                <a:latin typeface="Arial"/>
                <a:cs typeface="Arial"/>
              </a:rPr>
              <a:t>Shorter </a:t>
            </a:r>
            <a:r>
              <a:rPr dirty="0" sz="1750" spc="-475" b="1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1750" b="1">
                <a:solidFill>
                  <a:srgbClr val="4B2D39"/>
                </a:solidFill>
                <a:latin typeface="Arial"/>
                <a:cs typeface="Arial"/>
              </a:rPr>
              <a:t>Than</a:t>
            </a:r>
            <a:r>
              <a:rPr dirty="0" sz="1750" spc="-40" b="1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1750" spc="-45" b="1">
                <a:solidFill>
                  <a:srgbClr val="4B2D39"/>
                </a:solidFill>
                <a:latin typeface="Arial"/>
                <a:cs typeface="Arial"/>
              </a:rPr>
              <a:t>You</a:t>
            </a:r>
            <a:r>
              <a:rPr dirty="0" sz="1750" spc="-10" b="1">
                <a:solidFill>
                  <a:srgbClr val="4B2D39"/>
                </a:solidFill>
                <a:latin typeface="Arial"/>
                <a:cs typeface="Arial"/>
              </a:rPr>
              <a:t> </a:t>
            </a:r>
            <a:r>
              <a:rPr dirty="0" sz="1750" spc="5" b="1">
                <a:solidFill>
                  <a:srgbClr val="4B2D39"/>
                </a:solidFill>
                <a:latin typeface="Arial"/>
                <a:cs typeface="Arial"/>
              </a:rPr>
              <a:t>Think…</a:t>
            </a:r>
            <a:endParaRPr sz="1750">
              <a:latin typeface="Arial"/>
              <a:cs typeface="Arial"/>
            </a:endParaRPr>
          </a:p>
        </p:txBody>
      </p:sp>
      <p:graphicFrame>
        <p:nvGraphicFramePr>
          <p:cNvPr id="44" name="object 44"/>
          <p:cNvGraphicFramePr>
            <a:graphicFrameLocks noGrp="1"/>
          </p:cNvGraphicFramePr>
          <p:nvPr/>
        </p:nvGraphicFramePr>
        <p:xfrm>
          <a:off x="414656" y="16209582"/>
          <a:ext cx="5921375" cy="2440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8560"/>
                <a:gridCol w="3458845"/>
              </a:tblGrid>
              <a:tr h="387985"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Regular</a:t>
                      </a:r>
                      <a:r>
                        <a:rPr dirty="0" sz="1650" spc="-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team</a:t>
                      </a:r>
                      <a:r>
                        <a:rPr dirty="0" sz="1650" spc="-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meeting</a:t>
                      </a:r>
                      <a:endParaRPr sz="1650">
                        <a:latin typeface="Arial"/>
                        <a:cs typeface="Arial"/>
                      </a:endParaRPr>
                    </a:p>
                  </a:txBody>
                  <a:tcPr marL="0" marR="0" marB="0" marT="64769">
                    <a:lnL w="9525">
                      <a:solidFill>
                        <a:srgbClr val="C0504D"/>
                      </a:solidFill>
                      <a:prstDash val="solid"/>
                    </a:lnL>
                    <a:lnR w="9525">
                      <a:solidFill>
                        <a:srgbClr val="C0504D"/>
                      </a:solidFill>
                      <a:prstDash val="solid"/>
                    </a:lnR>
                    <a:lnT w="9525">
                      <a:solidFill>
                        <a:srgbClr val="C0504D"/>
                      </a:solidFill>
                      <a:prstDash val="solid"/>
                    </a:lnT>
                    <a:lnB w="9525">
                      <a:solidFill>
                        <a:srgbClr val="C0504D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15</a:t>
                      </a:r>
                      <a:r>
                        <a:rPr dirty="0" sz="1650" spc="-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650" spc="-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30</a:t>
                      </a:r>
                      <a:r>
                        <a:rPr dirty="0" sz="1650" spc="-1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minutes</a:t>
                      </a:r>
                      <a:endParaRPr sz="1650">
                        <a:latin typeface="Arial"/>
                        <a:cs typeface="Arial"/>
                      </a:endParaRPr>
                    </a:p>
                  </a:txBody>
                  <a:tcPr marL="0" marR="0" marB="0" marT="64769">
                    <a:lnL w="9525">
                      <a:solidFill>
                        <a:srgbClr val="C0504D"/>
                      </a:solidFill>
                      <a:prstDash val="solid"/>
                    </a:lnL>
                    <a:lnR w="9525">
                      <a:solidFill>
                        <a:srgbClr val="C0504D"/>
                      </a:solidFill>
                      <a:prstDash val="solid"/>
                    </a:lnR>
                    <a:lnT w="9525">
                      <a:solidFill>
                        <a:srgbClr val="C0504D"/>
                      </a:solidFill>
                      <a:prstDash val="solid"/>
                    </a:lnT>
                    <a:lnB w="9525">
                      <a:solidFill>
                        <a:srgbClr val="C0504D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</a:tr>
              <a:tr h="387985"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One-to-one</a:t>
                      </a:r>
                      <a:r>
                        <a:rPr dirty="0" sz="1650" spc="-5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meeting</a:t>
                      </a:r>
                      <a:endParaRPr sz="1650">
                        <a:latin typeface="Arial"/>
                        <a:cs typeface="Arial"/>
                      </a:endParaRPr>
                    </a:p>
                  </a:txBody>
                  <a:tcPr marL="0" marR="0" marB="0" marT="64769">
                    <a:lnL w="9525">
                      <a:solidFill>
                        <a:srgbClr val="C0504D"/>
                      </a:solidFill>
                      <a:prstDash val="solid"/>
                    </a:lnL>
                    <a:lnR w="9525">
                      <a:solidFill>
                        <a:srgbClr val="C0504D"/>
                      </a:solidFill>
                      <a:prstDash val="solid"/>
                    </a:lnR>
                    <a:lnT w="9525">
                      <a:solidFill>
                        <a:srgbClr val="C0504D"/>
                      </a:solidFill>
                      <a:prstDash val="solid"/>
                    </a:lnT>
                    <a:lnB w="9525">
                      <a:solidFill>
                        <a:srgbClr val="C0504D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30</a:t>
                      </a:r>
                      <a:r>
                        <a:rPr dirty="0" sz="1650" spc="-1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minutes</a:t>
                      </a:r>
                      <a:r>
                        <a:rPr dirty="0" sz="1650" spc="-2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650" spc="-1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165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hour</a:t>
                      </a:r>
                      <a:endParaRPr sz="1650">
                        <a:latin typeface="Arial"/>
                        <a:cs typeface="Arial"/>
                      </a:endParaRPr>
                    </a:p>
                  </a:txBody>
                  <a:tcPr marL="0" marR="0" marB="0" marT="64769">
                    <a:lnL w="9525">
                      <a:solidFill>
                        <a:srgbClr val="C0504D"/>
                      </a:solidFill>
                      <a:prstDash val="solid"/>
                    </a:lnL>
                    <a:lnR w="9525">
                      <a:solidFill>
                        <a:srgbClr val="C0504D"/>
                      </a:solidFill>
                      <a:prstDash val="solid"/>
                    </a:lnR>
                    <a:lnT w="9525">
                      <a:solidFill>
                        <a:srgbClr val="C0504D"/>
                      </a:solidFill>
                      <a:prstDash val="solid"/>
                    </a:lnT>
                    <a:lnB w="9525">
                      <a:solidFill>
                        <a:srgbClr val="C0504D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</a:tr>
              <a:tr h="580390">
                <a:tc>
                  <a:txBody>
                    <a:bodyPr/>
                    <a:lstStyle/>
                    <a:p>
                      <a:pPr marL="66675" marR="906780">
                        <a:lnSpc>
                          <a:spcPct val="102200"/>
                        </a:lnSpc>
                        <a:spcBef>
                          <a:spcPts val="210"/>
                        </a:spcBef>
                      </a:pPr>
                      <a:r>
                        <a:rPr dirty="0" sz="165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B</a:t>
                      </a:r>
                      <a:r>
                        <a:rPr dirty="0" sz="1650" spc="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65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ainsto</a:t>
                      </a:r>
                      <a:r>
                        <a:rPr dirty="0" sz="1650" spc="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dirty="0" sz="165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ming  </a:t>
                      </a: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meeting</a:t>
                      </a:r>
                      <a:endParaRPr sz="1650">
                        <a:latin typeface="Arial"/>
                        <a:cs typeface="Arial"/>
                      </a:endParaRPr>
                    </a:p>
                  </a:txBody>
                  <a:tcPr marL="0" marR="0" marB="0" marT="26670">
                    <a:lnL w="9525">
                      <a:solidFill>
                        <a:srgbClr val="C0504D"/>
                      </a:solidFill>
                      <a:prstDash val="solid"/>
                    </a:lnL>
                    <a:lnR w="9525">
                      <a:solidFill>
                        <a:srgbClr val="C0504D"/>
                      </a:solidFill>
                      <a:prstDash val="solid"/>
                    </a:lnR>
                    <a:lnT w="9525">
                      <a:solidFill>
                        <a:srgbClr val="C0504D"/>
                      </a:solidFill>
                      <a:prstDash val="solid"/>
                    </a:lnT>
                    <a:lnB w="9525">
                      <a:solidFill>
                        <a:srgbClr val="C0504D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1265"/>
                        </a:spcBef>
                      </a:pP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40</a:t>
                      </a:r>
                      <a:r>
                        <a:rPr dirty="0" sz="1650" spc="-1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minutes</a:t>
                      </a:r>
                      <a:r>
                        <a:rPr dirty="0" sz="1650" spc="-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650" spc="45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sz="1650" spc="-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hour</a:t>
                      </a:r>
                      <a:endParaRPr sz="1650">
                        <a:latin typeface="Arial"/>
                        <a:cs typeface="Arial"/>
                      </a:endParaRPr>
                    </a:p>
                  </a:txBody>
                  <a:tcPr marL="0" marR="0" marB="0" marT="160655">
                    <a:lnL w="9525">
                      <a:solidFill>
                        <a:srgbClr val="C0504D"/>
                      </a:solidFill>
                      <a:prstDash val="solid"/>
                    </a:lnL>
                    <a:lnR w="9525">
                      <a:solidFill>
                        <a:srgbClr val="C0504D"/>
                      </a:solidFill>
                      <a:prstDash val="solid"/>
                    </a:lnR>
                    <a:lnT w="9525">
                      <a:solidFill>
                        <a:srgbClr val="C0504D"/>
                      </a:solidFill>
                      <a:prstDash val="solid"/>
                    </a:lnT>
                    <a:lnB w="9525">
                      <a:solidFill>
                        <a:srgbClr val="C0504D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</a:tr>
              <a:tr h="387985"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Strategy</a:t>
                      </a:r>
                      <a:r>
                        <a:rPr dirty="0" sz="1650" spc="-3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meeting</a:t>
                      </a:r>
                      <a:endParaRPr sz="1650">
                        <a:latin typeface="Arial"/>
                        <a:cs typeface="Arial"/>
                      </a:endParaRPr>
                    </a:p>
                  </a:txBody>
                  <a:tcPr marL="0" marR="0" marB="0" marT="64769">
                    <a:lnL w="9525">
                      <a:solidFill>
                        <a:srgbClr val="C0504D"/>
                      </a:solidFill>
                      <a:prstDash val="solid"/>
                    </a:lnL>
                    <a:lnR w="9525">
                      <a:solidFill>
                        <a:srgbClr val="C0504D"/>
                      </a:solidFill>
                      <a:prstDash val="solid"/>
                    </a:lnR>
                    <a:lnT w="9525">
                      <a:solidFill>
                        <a:srgbClr val="C0504D"/>
                      </a:solidFill>
                      <a:prstDash val="solid"/>
                    </a:lnT>
                    <a:lnB w="9525">
                      <a:solidFill>
                        <a:srgbClr val="C0504D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60</a:t>
                      </a:r>
                      <a:r>
                        <a:rPr dirty="0" sz="1650" spc="-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650" spc="-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90</a:t>
                      </a:r>
                      <a:r>
                        <a:rPr dirty="0" sz="1650" spc="-1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minutes</a:t>
                      </a:r>
                      <a:endParaRPr sz="1650">
                        <a:latin typeface="Arial"/>
                        <a:cs typeface="Arial"/>
                      </a:endParaRPr>
                    </a:p>
                  </a:txBody>
                  <a:tcPr marL="0" marR="0" marB="0" marT="64769">
                    <a:lnL w="9525">
                      <a:solidFill>
                        <a:srgbClr val="C0504D"/>
                      </a:solidFill>
                      <a:prstDash val="solid"/>
                    </a:lnL>
                    <a:lnR w="9525">
                      <a:solidFill>
                        <a:srgbClr val="C0504D"/>
                      </a:solidFill>
                      <a:prstDash val="solid"/>
                    </a:lnR>
                    <a:lnT w="9525">
                      <a:solidFill>
                        <a:srgbClr val="C0504D"/>
                      </a:solidFill>
                      <a:prstDash val="solid"/>
                    </a:lnT>
                    <a:lnB w="9525">
                      <a:solidFill>
                        <a:srgbClr val="C0504D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</a:tr>
              <a:tr h="695960">
                <a:tc>
                  <a:txBody>
                    <a:bodyPr/>
                    <a:lstStyle/>
                    <a:p>
                      <a:pPr marL="66675" marR="659765">
                        <a:lnSpc>
                          <a:spcPct val="102299"/>
                        </a:lnSpc>
                        <a:spcBef>
                          <a:spcPts val="665"/>
                        </a:spcBef>
                      </a:pPr>
                      <a:r>
                        <a:rPr dirty="0" sz="165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dirty="0" sz="1650" spc="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165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cisio</a:t>
                      </a:r>
                      <a:r>
                        <a:rPr dirty="0" sz="1650" spc="-1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650" spc="-1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-</a:t>
                      </a:r>
                      <a:r>
                        <a:rPr dirty="0" sz="165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maki</a:t>
                      </a:r>
                      <a:r>
                        <a:rPr dirty="0" sz="1650" spc="-1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dirty="0" sz="165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g  </a:t>
                      </a: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meeting</a:t>
                      </a:r>
                      <a:endParaRPr sz="1650">
                        <a:latin typeface="Arial"/>
                        <a:cs typeface="Arial"/>
                      </a:endParaRPr>
                    </a:p>
                  </a:txBody>
                  <a:tcPr marL="0" marR="0" marB="0" marT="84455">
                    <a:lnL w="9525">
                      <a:solidFill>
                        <a:srgbClr val="C0504D"/>
                      </a:solidFill>
                      <a:prstDash val="solid"/>
                    </a:lnL>
                    <a:lnR w="9525">
                      <a:solidFill>
                        <a:srgbClr val="C0504D"/>
                      </a:solidFill>
                      <a:prstDash val="solid"/>
                    </a:lnR>
                    <a:lnT w="9525">
                      <a:solidFill>
                        <a:srgbClr val="C0504D"/>
                      </a:solidFill>
                      <a:prstDash val="solid"/>
                    </a:lnT>
                    <a:lnB w="9525">
                      <a:solidFill>
                        <a:srgbClr val="C0504D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7310" marR="198120">
                        <a:lnSpc>
                          <a:spcPct val="102299"/>
                        </a:lnSpc>
                        <a:spcBef>
                          <a:spcPts val="665"/>
                        </a:spcBef>
                      </a:pPr>
                      <a:r>
                        <a:rPr dirty="0" sz="1650" spc="2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650" spc="-5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few</a:t>
                      </a:r>
                      <a:r>
                        <a:rPr dirty="0" sz="1650" spc="-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hours,</a:t>
                      </a:r>
                      <a:r>
                        <a:rPr dirty="0" sz="1650" spc="-1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possibly</a:t>
                      </a:r>
                      <a:r>
                        <a:rPr dirty="0" sz="1650" spc="-2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dirty="0" sz="1650" spc="-1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full</a:t>
                      </a:r>
                      <a:r>
                        <a:rPr dirty="0" sz="1650" spc="-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day </a:t>
                      </a:r>
                      <a:r>
                        <a:rPr dirty="0" sz="1650" spc="-44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depending</a:t>
                      </a:r>
                      <a:r>
                        <a:rPr dirty="0" sz="1650" spc="-3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2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dirty="0" sz="1650" spc="-10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dirty="0" sz="1650" spc="-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650" spc="15" b="1">
                          <a:solidFill>
                            <a:srgbClr val="4B2D39"/>
                          </a:solidFill>
                          <a:latin typeface="Arial"/>
                          <a:cs typeface="Arial"/>
                        </a:rPr>
                        <a:t>decision</a:t>
                      </a:r>
                      <a:endParaRPr sz="1650">
                        <a:latin typeface="Arial"/>
                        <a:cs typeface="Arial"/>
                      </a:endParaRPr>
                    </a:p>
                  </a:txBody>
                  <a:tcPr marL="0" marR="0" marB="0" marT="84455">
                    <a:lnL w="9525">
                      <a:solidFill>
                        <a:srgbClr val="C0504D"/>
                      </a:solidFill>
                      <a:prstDash val="solid"/>
                    </a:lnL>
                    <a:lnR w="9525">
                      <a:solidFill>
                        <a:srgbClr val="C0504D"/>
                      </a:solidFill>
                      <a:prstDash val="solid"/>
                    </a:lnR>
                    <a:lnT w="9525">
                      <a:solidFill>
                        <a:srgbClr val="C0504D"/>
                      </a:solidFill>
                      <a:prstDash val="solid"/>
                    </a:lnT>
                    <a:lnB w="9525">
                      <a:solidFill>
                        <a:srgbClr val="C0504D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</a:tr>
            </a:tbl>
          </a:graphicData>
        </a:graphic>
      </p:graphicFrame>
      <p:sp>
        <p:nvSpPr>
          <p:cNvPr id="45" name="object 45"/>
          <p:cNvSpPr/>
          <p:nvPr/>
        </p:nvSpPr>
        <p:spPr>
          <a:xfrm>
            <a:off x="911944" y="2110371"/>
            <a:ext cx="3528695" cy="501650"/>
          </a:xfrm>
          <a:custGeom>
            <a:avLst/>
            <a:gdLst/>
            <a:ahLst/>
            <a:cxnLst/>
            <a:rect l="l" t="t" r="r" b="b"/>
            <a:pathLst>
              <a:path w="3528695" h="501650">
                <a:moveTo>
                  <a:pt x="3444688" y="0"/>
                </a:moveTo>
                <a:lnTo>
                  <a:pt x="83580" y="0"/>
                </a:lnTo>
                <a:lnTo>
                  <a:pt x="51045" y="6567"/>
                </a:lnTo>
                <a:lnTo>
                  <a:pt x="24478" y="24478"/>
                </a:lnTo>
                <a:lnTo>
                  <a:pt x="6567" y="51045"/>
                </a:lnTo>
                <a:lnTo>
                  <a:pt x="0" y="83580"/>
                </a:lnTo>
                <a:lnTo>
                  <a:pt x="0" y="417904"/>
                </a:lnTo>
                <a:lnTo>
                  <a:pt x="6567" y="450440"/>
                </a:lnTo>
                <a:lnTo>
                  <a:pt x="24478" y="477007"/>
                </a:lnTo>
                <a:lnTo>
                  <a:pt x="51045" y="494918"/>
                </a:lnTo>
                <a:lnTo>
                  <a:pt x="83580" y="501485"/>
                </a:lnTo>
                <a:lnTo>
                  <a:pt x="3444688" y="501485"/>
                </a:lnTo>
                <a:lnTo>
                  <a:pt x="3477224" y="494918"/>
                </a:lnTo>
                <a:lnTo>
                  <a:pt x="3503791" y="477007"/>
                </a:lnTo>
                <a:lnTo>
                  <a:pt x="3521702" y="450440"/>
                </a:lnTo>
                <a:lnTo>
                  <a:pt x="3528269" y="417904"/>
                </a:lnTo>
                <a:lnTo>
                  <a:pt x="3528269" y="83580"/>
                </a:lnTo>
                <a:lnTo>
                  <a:pt x="3521702" y="51045"/>
                </a:lnTo>
                <a:lnTo>
                  <a:pt x="3503791" y="24478"/>
                </a:lnTo>
                <a:lnTo>
                  <a:pt x="3477224" y="6567"/>
                </a:lnTo>
                <a:lnTo>
                  <a:pt x="3444688" y="0"/>
                </a:lnTo>
                <a:close/>
              </a:path>
            </a:pathLst>
          </a:custGeom>
          <a:solidFill>
            <a:srgbClr val="43483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 txBox="1"/>
          <p:nvPr/>
        </p:nvSpPr>
        <p:spPr>
          <a:xfrm>
            <a:off x="978636" y="2219506"/>
            <a:ext cx="4631690" cy="653415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50" spc="10" b="1">
                <a:solidFill>
                  <a:srgbClr val="FF0000"/>
                </a:solidFill>
                <a:latin typeface="Arial"/>
                <a:cs typeface="Arial"/>
              </a:rPr>
              <a:t>P</a:t>
            </a:r>
            <a:r>
              <a:rPr dirty="0" sz="1450" spc="10" b="1">
                <a:solidFill>
                  <a:srgbClr val="FFFFFF"/>
                </a:solidFill>
                <a:latin typeface="Arial"/>
                <a:cs typeface="Arial"/>
              </a:rPr>
              <a:t>URPOSE</a:t>
            </a:r>
            <a:endParaRPr sz="1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Arial"/>
              <a:cs typeface="Arial"/>
            </a:endParaRPr>
          </a:p>
          <a:p>
            <a:pPr marL="198755" indent="-168275">
              <a:lnSpc>
                <a:spcPct val="100000"/>
              </a:lnSpc>
              <a:buChar char="•"/>
              <a:tabLst>
                <a:tab pos="198755" algn="l"/>
              </a:tabLst>
            </a:pPr>
            <a:r>
              <a:rPr dirty="0" sz="1300" spc="5">
                <a:latin typeface="Arial"/>
                <a:cs typeface="Arial"/>
              </a:rPr>
              <a:t>First,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identify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exactly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what</a:t>
            </a:r>
            <a:r>
              <a:rPr dirty="0" sz="1300" spc="3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the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meeting is supposed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to cover</a:t>
            </a:r>
            <a:endParaRPr sz="1300">
              <a:latin typeface="Arial"/>
              <a:cs typeface="Arial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911944" y="3044095"/>
            <a:ext cx="3528695" cy="542925"/>
          </a:xfrm>
          <a:custGeom>
            <a:avLst/>
            <a:gdLst/>
            <a:ahLst/>
            <a:cxnLst/>
            <a:rect l="l" t="t" r="r" b="b"/>
            <a:pathLst>
              <a:path w="3528695" h="542925">
                <a:moveTo>
                  <a:pt x="3437801" y="0"/>
                </a:moveTo>
                <a:lnTo>
                  <a:pt x="90468" y="0"/>
                </a:lnTo>
                <a:lnTo>
                  <a:pt x="55247" y="7107"/>
                </a:lnTo>
                <a:lnTo>
                  <a:pt x="26491" y="26491"/>
                </a:lnTo>
                <a:lnTo>
                  <a:pt x="7107" y="55247"/>
                </a:lnTo>
                <a:lnTo>
                  <a:pt x="0" y="90468"/>
                </a:lnTo>
                <a:lnTo>
                  <a:pt x="0" y="452342"/>
                </a:lnTo>
                <a:lnTo>
                  <a:pt x="7107" y="487563"/>
                </a:lnTo>
                <a:lnTo>
                  <a:pt x="26491" y="516319"/>
                </a:lnTo>
                <a:lnTo>
                  <a:pt x="55247" y="535703"/>
                </a:lnTo>
                <a:lnTo>
                  <a:pt x="90468" y="542810"/>
                </a:lnTo>
                <a:lnTo>
                  <a:pt x="3437801" y="542810"/>
                </a:lnTo>
                <a:lnTo>
                  <a:pt x="3473022" y="535703"/>
                </a:lnTo>
                <a:lnTo>
                  <a:pt x="3501778" y="516319"/>
                </a:lnTo>
                <a:lnTo>
                  <a:pt x="3521162" y="487563"/>
                </a:lnTo>
                <a:lnTo>
                  <a:pt x="3528269" y="452342"/>
                </a:lnTo>
                <a:lnTo>
                  <a:pt x="3528269" y="90468"/>
                </a:lnTo>
                <a:lnTo>
                  <a:pt x="3521162" y="55247"/>
                </a:lnTo>
                <a:lnTo>
                  <a:pt x="3501778" y="26491"/>
                </a:lnTo>
                <a:lnTo>
                  <a:pt x="3473022" y="7107"/>
                </a:lnTo>
                <a:lnTo>
                  <a:pt x="3437801" y="0"/>
                </a:lnTo>
                <a:close/>
              </a:path>
            </a:pathLst>
          </a:custGeom>
          <a:solidFill>
            <a:srgbClr val="83915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 txBox="1"/>
          <p:nvPr/>
        </p:nvSpPr>
        <p:spPr>
          <a:xfrm>
            <a:off x="980684" y="3174451"/>
            <a:ext cx="5020310" cy="116459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50" spc="10" b="1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dirty="0" sz="1450" spc="10" b="1">
                <a:solidFill>
                  <a:srgbClr val="FFFFFF"/>
                </a:solidFill>
                <a:latin typeface="Arial"/>
                <a:cs typeface="Arial"/>
              </a:rPr>
              <a:t>GENDA</a:t>
            </a:r>
            <a:endParaRPr sz="1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Arial"/>
              <a:cs typeface="Arial"/>
            </a:endParaRPr>
          </a:p>
          <a:p>
            <a:pPr marL="208279" indent="-168275">
              <a:lnSpc>
                <a:spcPct val="100000"/>
              </a:lnSpc>
              <a:buChar char="•"/>
              <a:tabLst>
                <a:tab pos="208915" algn="l"/>
              </a:tabLst>
            </a:pPr>
            <a:r>
              <a:rPr dirty="0" sz="1300" spc="5">
                <a:latin typeface="Arial"/>
                <a:cs typeface="Arial"/>
              </a:rPr>
              <a:t>Define meeting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function: Information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sharing,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decision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making</a:t>
            </a:r>
            <a:endParaRPr sz="1300">
              <a:latin typeface="Arial"/>
              <a:cs typeface="Arial"/>
            </a:endParaRPr>
          </a:p>
          <a:p>
            <a:pPr marL="208279" indent="-168275">
              <a:lnSpc>
                <a:spcPct val="100000"/>
              </a:lnSpc>
              <a:spcBef>
                <a:spcPts val="305"/>
              </a:spcBef>
              <a:buChar char="•"/>
              <a:tabLst>
                <a:tab pos="208915" algn="l"/>
              </a:tabLst>
            </a:pPr>
            <a:r>
              <a:rPr dirty="0" sz="1300">
                <a:latin typeface="Arial"/>
                <a:cs typeface="Arial"/>
              </a:rPr>
              <a:t>List</a:t>
            </a:r>
            <a:r>
              <a:rPr dirty="0" sz="1300" spc="5">
                <a:latin typeface="Arial"/>
                <a:cs typeface="Arial"/>
              </a:rPr>
              <a:t> key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decisions</a:t>
            </a:r>
            <a:r>
              <a:rPr dirty="0" sz="1300" spc="2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to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be</a:t>
            </a:r>
            <a:r>
              <a:rPr dirty="0" sz="1300" spc="5">
                <a:latin typeface="Arial"/>
                <a:cs typeface="Arial"/>
              </a:rPr>
              <a:t> made/information</a:t>
            </a:r>
            <a:r>
              <a:rPr dirty="0" sz="1300" spc="2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to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be </a:t>
            </a:r>
            <a:r>
              <a:rPr dirty="0" sz="1300" spc="5">
                <a:latin typeface="Arial"/>
                <a:cs typeface="Arial"/>
              </a:rPr>
              <a:t>shared</a:t>
            </a:r>
            <a:endParaRPr sz="1300">
              <a:latin typeface="Arial"/>
              <a:cs typeface="Arial"/>
            </a:endParaRPr>
          </a:p>
          <a:p>
            <a:pPr marL="208279" indent="-168275">
              <a:lnSpc>
                <a:spcPct val="100000"/>
              </a:lnSpc>
              <a:spcBef>
                <a:spcPts val="305"/>
              </a:spcBef>
              <a:buChar char="•"/>
              <a:tabLst>
                <a:tab pos="208915" algn="l"/>
              </a:tabLst>
            </a:pPr>
            <a:r>
              <a:rPr dirty="0" sz="1300" spc="5">
                <a:latin typeface="Arial"/>
                <a:cs typeface="Arial"/>
              </a:rPr>
              <a:t>Identify </a:t>
            </a:r>
            <a:r>
              <a:rPr dirty="0" sz="1300">
                <a:latin typeface="Arial"/>
                <a:cs typeface="Arial"/>
              </a:rPr>
              <a:t>whether</a:t>
            </a:r>
            <a:r>
              <a:rPr dirty="0" sz="1300" spc="4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screen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is needed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or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if</a:t>
            </a:r>
            <a:r>
              <a:rPr dirty="0" sz="1300" spc="5">
                <a:latin typeface="Arial"/>
                <a:cs typeface="Arial"/>
              </a:rPr>
              <a:t> participants</a:t>
            </a:r>
            <a:r>
              <a:rPr dirty="0" sz="1300" spc="20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can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walk&amp;talk</a:t>
            </a:r>
            <a:endParaRPr sz="1300">
              <a:latin typeface="Arial"/>
              <a:cs typeface="Arial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911944" y="4558603"/>
            <a:ext cx="3528695" cy="504190"/>
          </a:xfrm>
          <a:custGeom>
            <a:avLst/>
            <a:gdLst/>
            <a:ahLst/>
            <a:cxnLst/>
            <a:rect l="l" t="t" r="r" b="b"/>
            <a:pathLst>
              <a:path w="3528695" h="504189">
                <a:moveTo>
                  <a:pt x="3444409" y="0"/>
                </a:moveTo>
                <a:lnTo>
                  <a:pt x="83860" y="0"/>
                </a:lnTo>
                <a:lnTo>
                  <a:pt x="51202" y="6599"/>
                </a:lnTo>
                <a:lnTo>
                  <a:pt x="24548" y="24594"/>
                </a:lnTo>
                <a:lnTo>
                  <a:pt x="6585" y="51281"/>
                </a:lnTo>
                <a:lnTo>
                  <a:pt x="0" y="83953"/>
                </a:lnTo>
                <a:lnTo>
                  <a:pt x="0" y="419766"/>
                </a:lnTo>
                <a:lnTo>
                  <a:pt x="6585" y="452438"/>
                </a:lnTo>
                <a:lnTo>
                  <a:pt x="24548" y="479124"/>
                </a:lnTo>
                <a:lnTo>
                  <a:pt x="51202" y="497119"/>
                </a:lnTo>
                <a:lnTo>
                  <a:pt x="83860" y="503719"/>
                </a:lnTo>
                <a:lnTo>
                  <a:pt x="3444409" y="503719"/>
                </a:lnTo>
                <a:lnTo>
                  <a:pt x="3477067" y="497119"/>
                </a:lnTo>
                <a:lnTo>
                  <a:pt x="3503721" y="479124"/>
                </a:lnTo>
                <a:lnTo>
                  <a:pt x="3521684" y="452438"/>
                </a:lnTo>
                <a:lnTo>
                  <a:pt x="3528269" y="419766"/>
                </a:lnTo>
                <a:lnTo>
                  <a:pt x="3528269" y="83953"/>
                </a:lnTo>
                <a:lnTo>
                  <a:pt x="3521684" y="51281"/>
                </a:lnTo>
                <a:lnTo>
                  <a:pt x="3503721" y="24594"/>
                </a:lnTo>
                <a:lnTo>
                  <a:pt x="3477067" y="6599"/>
                </a:lnTo>
                <a:lnTo>
                  <a:pt x="3444409" y="0"/>
                </a:lnTo>
                <a:close/>
              </a:path>
            </a:pathLst>
          </a:custGeom>
          <a:solidFill>
            <a:srgbClr val="ACC66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 txBox="1"/>
          <p:nvPr/>
        </p:nvSpPr>
        <p:spPr>
          <a:xfrm>
            <a:off x="978916" y="4668670"/>
            <a:ext cx="4583430" cy="66675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50" spc="5" b="1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dirty="0" sz="1450" spc="5" b="1">
                <a:solidFill>
                  <a:srgbClr val="FFFFFF"/>
                </a:solidFill>
                <a:latin typeface="Arial"/>
                <a:cs typeface="Arial"/>
              </a:rPr>
              <a:t>IMIT</a:t>
            </a:r>
            <a:r>
              <a:rPr dirty="0" sz="1450" spc="-55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50" spc="10" b="1">
                <a:solidFill>
                  <a:srgbClr val="FFFFFF"/>
                </a:solidFill>
                <a:latin typeface="Arial"/>
                <a:cs typeface="Arial"/>
              </a:rPr>
              <a:t>TIME</a:t>
            </a:r>
            <a:endParaRPr sz="14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500">
              <a:latin typeface="Arial"/>
              <a:cs typeface="Arial"/>
            </a:endParaRPr>
          </a:p>
          <a:p>
            <a:pPr marL="168910" indent="-127000">
              <a:lnSpc>
                <a:spcPct val="100000"/>
              </a:lnSpc>
              <a:spcBef>
                <a:spcPts val="5"/>
              </a:spcBef>
              <a:buChar char="•"/>
              <a:tabLst>
                <a:tab pos="169545" algn="l"/>
              </a:tabLst>
            </a:pPr>
            <a:r>
              <a:rPr dirty="0" sz="1300" spc="10">
                <a:latin typeface="Arial"/>
                <a:cs typeface="Arial"/>
              </a:rPr>
              <a:t>Most</a:t>
            </a:r>
            <a:r>
              <a:rPr dirty="0" sz="1300" spc="5">
                <a:latin typeface="Arial"/>
                <a:cs typeface="Arial"/>
              </a:rPr>
              <a:t> meetings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are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too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long;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shortening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them </a:t>
            </a:r>
            <a:r>
              <a:rPr dirty="0" sz="1300" spc="-5">
                <a:latin typeface="Arial"/>
                <a:cs typeface="Arial"/>
              </a:rPr>
              <a:t>will</a:t>
            </a:r>
            <a:r>
              <a:rPr dirty="0" sz="1300" spc="3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help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focus</a:t>
            </a:r>
            <a:endParaRPr sz="130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899658" y="5532535"/>
            <a:ext cx="3528695" cy="469265"/>
          </a:xfrm>
          <a:custGeom>
            <a:avLst/>
            <a:gdLst/>
            <a:ahLst/>
            <a:cxnLst/>
            <a:rect l="l" t="t" r="r" b="b"/>
            <a:pathLst>
              <a:path w="3528695" h="469264">
                <a:moveTo>
                  <a:pt x="3450087" y="0"/>
                </a:moveTo>
                <a:lnTo>
                  <a:pt x="78182" y="0"/>
                </a:lnTo>
                <a:lnTo>
                  <a:pt x="47747" y="6142"/>
                </a:lnTo>
                <a:lnTo>
                  <a:pt x="22896" y="22896"/>
                </a:lnTo>
                <a:lnTo>
                  <a:pt x="6142" y="47747"/>
                </a:lnTo>
                <a:lnTo>
                  <a:pt x="0" y="78182"/>
                </a:lnTo>
                <a:lnTo>
                  <a:pt x="0" y="390913"/>
                </a:lnTo>
                <a:lnTo>
                  <a:pt x="6142" y="421348"/>
                </a:lnTo>
                <a:lnTo>
                  <a:pt x="22896" y="446199"/>
                </a:lnTo>
                <a:lnTo>
                  <a:pt x="47747" y="462952"/>
                </a:lnTo>
                <a:lnTo>
                  <a:pt x="78182" y="469095"/>
                </a:lnTo>
                <a:lnTo>
                  <a:pt x="3450087" y="469095"/>
                </a:lnTo>
                <a:lnTo>
                  <a:pt x="3480522" y="462952"/>
                </a:lnTo>
                <a:lnTo>
                  <a:pt x="3505373" y="446199"/>
                </a:lnTo>
                <a:lnTo>
                  <a:pt x="3522126" y="421348"/>
                </a:lnTo>
                <a:lnTo>
                  <a:pt x="3528269" y="390913"/>
                </a:lnTo>
                <a:lnTo>
                  <a:pt x="3528269" y="78182"/>
                </a:lnTo>
                <a:lnTo>
                  <a:pt x="3522126" y="47747"/>
                </a:lnTo>
                <a:lnTo>
                  <a:pt x="3505373" y="22896"/>
                </a:lnTo>
                <a:lnTo>
                  <a:pt x="3480522" y="6142"/>
                </a:lnTo>
                <a:lnTo>
                  <a:pt x="3450087" y="0"/>
                </a:lnTo>
                <a:close/>
              </a:path>
            </a:pathLst>
          </a:custGeom>
          <a:solidFill>
            <a:srgbClr val="B6C77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 txBox="1"/>
          <p:nvPr/>
        </p:nvSpPr>
        <p:spPr>
          <a:xfrm>
            <a:off x="965234" y="5626314"/>
            <a:ext cx="5650865" cy="137668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50" spc="10" b="1">
                <a:solidFill>
                  <a:srgbClr val="FF0000"/>
                </a:solidFill>
                <a:latin typeface="Arial"/>
                <a:cs typeface="Arial"/>
              </a:rPr>
              <a:t>M</a:t>
            </a:r>
            <a:r>
              <a:rPr dirty="0" sz="1450" spc="5" b="1">
                <a:solidFill>
                  <a:srgbClr val="FFFFFF"/>
                </a:solidFill>
                <a:latin typeface="Arial"/>
                <a:cs typeface="Arial"/>
              </a:rPr>
              <a:t>INI</a:t>
            </a:r>
            <a:r>
              <a:rPr dirty="0" sz="1450" spc="10" b="1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dirty="0" sz="1450" spc="10" b="1">
                <a:solidFill>
                  <a:srgbClr val="FFFFFF"/>
                </a:solidFill>
                <a:latin typeface="Arial"/>
                <a:cs typeface="Arial"/>
              </a:rPr>
              <a:t>UM</a:t>
            </a:r>
            <a:r>
              <a:rPr dirty="0" sz="1450" spc="-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50" spc="-95" b="1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1450" spc="10" b="1">
                <a:solidFill>
                  <a:srgbClr val="FFFFFF"/>
                </a:solidFill>
                <a:latin typeface="Arial"/>
                <a:cs typeface="Arial"/>
              </a:rPr>
              <a:t>TTENDEES</a:t>
            </a:r>
            <a:endParaRPr sz="1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200">
              <a:latin typeface="Arial"/>
              <a:cs typeface="Arial"/>
            </a:endParaRPr>
          </a:p>
          <a:p>
            <a:pPr marL="184785" indent="-126364">
              <a:lnSpc>
                <a:spcPct val="100000"/>
              </a:lnSpc>
              <a:buChar char="•"/>
              <a:tabLst>
                <a:tab pos="185420" algn="l"/>
              </a:tabLst>
            </a:pPr>
            <a:r>
              <a:rPr dirty="0" sz="1300" spc="10">
                <a:latin typeface="Arial"/>
                <a:cs typeface="Arial"/>
              </a:rPr>
              <a:t>When</a:t>
            </a:r>
            <a:r>
              <a:rPr dirty="0" sz="1300" spc="-10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2</a:t>
            </a:r>
            <a:r>
              <a:rPr dirty="0" sz="1300" spc="5">
                <a:latin typeface="Arial"/>
                <a:cs typeface="Arial"/>
              </a:rPr>
              <a:t> people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meet, there is </a:t>
            </a:r>
            <a:r>
              <a:rPr dirty="0" sz="1300">
                <a:latin typeface="Arial"/>
                <a:cs typeface="Arial"/>
              </a:rPr>
              <a:t>just</a:t>
            </a:r>
            <a:r>
              <a:rPr dirty="0" sz="1300" spc="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1</a:t>
            </a:r>
            <a:r>
              <a:rPr dirty="0" sz="1300" spc="5">
                <a:latin typeface="Arial"/>
                <a:cs typeface="Arial"/>
              </a:rPr>
              <a:t> agreement:</a:t>
            </a:r>
            <a:r>
              <a:rPr dirty="0" sz="1300" spc="-5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A</a:t>
            </a:r>
            <a:r>
              <a:rPr dirty="0" sz="1300" spc="-7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agreeing</a:t>
            </a:r>
            <a:r>
              <a:rPr dirty="0" sz="1300" spc="20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with</a:t>
            </a:r>
            <a:r>
              <a:rPr dirty="0" sz="1300" spc="2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B</a:t>
            </a:r>
            <a:endParaRPr sz="1300">
              <a:latin typeface="Arial"/>
              <a:cs typeface="Arial"/>
            </a:endParaRPr>
          </a:p>
          <a:p>
            <a:pPr marL="184785" indent="-126364">
              <a:lnSpc>
                <a:spcPct val="100000"/>
              </a:lnSpc>
              <a:spcBef>
                <a:spcPts val="755"/>
              </a:spcBef>
              <a:buChar char="•"/>
              <a:tabLst>
                <a:tab pos="185420" algn="l"/>
              </a:tabLst>
            </a:pPr>
            <a:r>
              <a:rPr dirty="0" sz="1300" spc="10">
                <a:latin typeface="Arial"/>
                <a:cs typeface="Arial"/>
              </a:rPr>
              <a:t>When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4</a:t>
            </a:r>
            <a:r>
              <a:rPr dirty="0" sz="1300" spc="5">
                <a:latin typeface="Arial"/>
                <a:cs typeface="Arial"/>
              </a:rPr>
              <a:t> meet, </a:t>
            </a:r>
            <a:r>
              <a:rPr dirty="0" sz="1300">
                <a:latin typeface="Arial"/>
                <a:cs typeface="Arial"/>
              </a:rPr>
              <a:t>it</a:t>
            </a:r>
            <a:r>
              <a:rPr dirty="0" sz="1300" spc="5">
                <a:latin typeface="Arial"/>
                <a:cs typeface="Arial"/>
              </a:rPr>
              <a:t> shoots</a:t>
            </a:r>
            <a:r>
              <a:rPr dirty="0" sz="1300" spc="10">
                <a:latin typeface="Arial"/>
                <a:cs typeface="Arial"/>
              </a:rPr>
              <a:t> up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to </a:t>
            </a:r>
            <a:r>
              <a:rPr dirty="0" sz="1300" spc="10">
                <a:latin typeface="Arial"/>
                <a:cs typeface="Arial"/>
              </a:rPr>
              <a:t>6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agreements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(AB,</a:t>
            </a:r>
            <a:r>
              <a:rPr dirty="0" sz="1300" spc="-6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AC,</a:t>
            </a:r>
            <a:r>
              <a:rPr dirty="0" sz="1300" spc="-6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AD,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BC,</a:t>
            </a:r>
            <a:r>
              <a:rPr dirty="0" sz="1300" spc="5">
                <a:latin typeface="Arial"/>
                <a:cs typeface="Arial"/>
              </a:rPr>
              <a:t> </a:t>
            </a:r>
            <a:r>
              <a:rPr dirty="0" sz="1300" spc="10">
                <a:latin typeface="Arial"/>
                <a:cs typeface="Arial"/>
              </a:rPr>
              <a:t>BD,</a:t>
            </a:r>
            <a:r>
              <a:rPr dirty="0" sz="1300" spc="5">
                <a:latin typeface="Arial"/>
                <a:cs typeface="Arial"/>
              </a:rPr>
              <a:t> CD)</a:t>
            </a:r>
            <a:endParaRPr sz="1300">
              <a:latin typeface="Arial"/>
              <a:cs typeface="Arial"/>
            </a:endParaRPr>
          </a:p>
          <a:p>
            <a:pPr marL="184785" indent="-126364">
              <a:lnSpc>
                <a:spcPct val="100000"/>
              </a:lnSpc>
              <a:spcBef>
                <a:spcPts val="900"/>
              </a:spcBef>
              <a:buChar char="•"/>
              <a:tabLst>
                <a:tab pos="185420" algn="l"/>
              </a:tabLst>
            </a:pPr>
            <a:r>
              <a:rPr dirty="0" sz="1300" spc="10">
                <a:latin typeface="Arial"/>
                <a:cs typeface="Arial"/>
              </a:rPr>
              <a:t>When</a:t>
            </a:r>
            <a:r>
              <a:rPr dirty="0" sz="1300" spc="-5">
                <a:latin typeface="Arial"/>
                <a:cs typeface="Arial"/>
              </a:rPr>
              <a:t> </a:t>
            </a:r>
            <a:r>
              <a:rPr dirty="0" sz="1300">
                <a:latin typeface="Arial"/>
                <a:cs typeface="Arial"/>
              </a:rPr>
              <a:t>it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gets to</a:t>
            </a:r>
            <a:r>
              <a:rPr dirty="0" sz="1300" spc="1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8-12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people,</a:t>
            </a:r>
            <a:r>
              <a:rPr dirty="0" sz="1300" spc="2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the number</a:t>
            </a:r>
            <a:r>
              <a:rPr dirty="0" sz="1300" spc="15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of</a:t>
            </a:r>
            <a:r>
              <a:rPr dirty="0" sz="130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agreements</a:t>
            </a:r>
            <a:r>
              <a:rPr dirty="0" sz="1300" spc="30">
                <a:latin typeface="Arial"/>
                <a:cs typeface="Arial"/>
              </a:rPr>
              <a:t> </a:t>
            </a:r>
            <a:r>
              <a:rPr dirty="0" sz="1300" spc="5">
                <a:latin typeface="Arial"/>
                <a:cs typeface="Arial"/>
              </a:rPr>
              <a:t>gets complicated!</a:t>
            </a:r>
            <a:endParaRPr sz="13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57494" y="5468822"/>
            <a:ext cx="379730" cy="59690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740"/>
              </a:lnSpc>
            </a:pPr>
            <a:r>
              <a:rPr dirty="0" sz="2750" spc="-5" b="1">
                <a:solidFill>
                  <a:srgbClr val="43472F"/>
                </a:solidFill>
                <a:latin typeface="Calibri"/>
                <a:cs typeface="Calibri"/>
              </a:rPr>
              <a:t>THE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57494" y="4469273"/>
            <a:ext cx="379730" cy="864869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740"/>
              </a:lnSpc>
            </a:pPr>
            <a:r>
              <a:rPr dirty="0" sz="2750" spc="-185" b="1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dirty="0" sz="2750" b="1">
                <a:solidFill>
                  <a:srgbClr val="FF0000"/>
                </a:solidFill>
                <a:latin typeface="Calibri"/>
                <a:cs typeface="Calibri"/>
              </a:rPr>
              <a:t>ALM</a:t>
            </a:r>
            <a:endParaRPr sz="2750">
              <a:latin typeface="Calibri"/>
              <a:cs typeface="Calibri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57494" y="2966477"/>
            <a:ext cx="379730" cy="136906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2740"/>
              </a:lnSpc>
            </a:pPr>
            <a:r>
              <a:rPr dirty="0" sz="2750" spc="15" b="1">
                <a:solidFill>
                  <a:srgbClr val="43472F"/>
                </a:solidFill>
                <a:latin typeface="Calibri"/>
                <a:cs typeface="Calibri"/>
              </a:rPr>
              <a:t>METHOD</a:t>
            </a:r>
            <a:endParaRPr sz="2750">
              <a:latin typeface="Calibri"/>
              <a:cs typeface="Calibri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4953427" y="1453079"/>
            <a:ext cx="1729105" cy="1159510"/>
            <a:chOff x="4953427" y="1453079"/>
            <a:chExt cx="1729105" cy="1159510"/>
          </a:xfrm>
        </p:grpSpPr>
        <p:pic>
          <p:nvPicPr>
            <p:cNvPr id="57" name="object 5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953427" y="1453079"/>
              <a:ext cx="1294480" cy="743850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387899" y="1962383"/>
              <a:ext cx="1294480" cy="650031"/>
            </a:xfrm>
            <a:prstGeom prst="rect">
              <a:avLst/>
            </a:prstGeom>
          </p:spPr>
        </p:pic>
      </p:grpSp>
      <p:pic>
        <p:nvPicPr>
          <p:cNvPr id="59" name="object 59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509022" y="13932234"/>
            <a:ext cx="833179" cy="537044"/>
          </a:xfrm>
          <a:prstGeom prst="rect">
            <a:avLst/>
          </a:prstGeom>
        </p:spPr>
      </p:pic>
      <p:pic>
        <p:nvPicPr>
          <p:cNvPr id="60" name="object 60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192442" y="7845066"/>
            <a:ext cx="1421806" cy="762838"/>
          </a:xfrm>
          <a:prstGeom prst="rect">
            <a:avLst/>
          </a:prstGeom>
        </p:spPr>
      </p:pic>
      <p:pic>
        <p:nvPicPr>
          <p:cNvPr id="61" name="object 61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807085" y="18943746"/>
            <a:ext cx="458342" cy="55712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84803" y="12149570"/>
            <a:ext cx="6295390" cy="1981835"/>
            <a:chOff x="284803" y="12149570"/>
            <a:chExt cx="6295390" cy="19818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84803" y="12149570"/>
              <a:ext cx="6294826" cy="198138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12730" y="12160746"/>
              <a:ext cx="6242685" cy="1929130"/>
            </a:xfrm>
            <a:custGeom>
              <a:avLst/>
              <a:gdLst/>
              <a:ahLst/>
              <a:cxnLst/>
              <a:rect l="l" t="t" r="r" b="b"/>
              <a:pathLst>
                <a:path w="6242684" h="1929130">
                  <a:moveTo>
                    <a:pt x="6242323" y="0"/>
                  </a:moveTo>
                  <a:lnTo>
                    <a:pt x="0" y="0"/>
                  </a:lnTo>
                  <a:lnTo>
                    <a:pt x="0" y="1928876"/>
                  </a:lnTo>
                  <a:lnTo>
                    <a:pt x="6242323" y="1928876"/>
                  </a:lnTo>
                  <a:lnTo>
                    <a:pt x="6242323" y="0"/>
                  </a:lnTo>
                  <a:close/>
                </a:path>
              </a:pathLst>
            </a:custGeom>
            <a:solidFill>
              <a:srgbClr val="20478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312730" y="12160746"/>
              <a:ext cx="6242685" cy="1929130"/>
            </a:xfrm>
            <a:custGeom>
              <a:avLst/>
              <a:gdLst/>
              <a:ahLst/>
              <a:cxnLst/>
              <a:rect l="l" t="t" r="r" b="b"/>
              <a:pathLst>
                <a:path w="6242684" h="1929130">
                  <a:moveTo>
                    <a:pt x="0" y="1928876"/>
                  </a:moveTo>
                  <a:lnTo>
                    <a:pt x="6242323" y="1928876"/>
                  </a:lnTo>
                  <a:lnTo>
                    <a:pt x="6242323" y="0"/>
                  </a:lnTo>
                  <a:lnTo>
                    <a:pt x="0" y="0"/>
                  </a:lnTo>
                  <a:lnTo>
                    <a:pt x="0" y="1928876"/>
                  </a:lnTo>
                  <a:close/>
                </a:path>
              </a:pathLst>
            </a:custGeom>
            <a:ln w="6980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/>
          <p:cNvGrpSpPr/>
          <p:nvPr/>
        </p:nvGrpSpPr>
        <p:grpSpPr>
          <a:xfrm>
            <a:off x="170867" y="1778077"/>
            <a:ext cx="6468110" cy="449580"/>
            <a:chOff x="170867" y="1778077"/>
            <a:chExt cx="6468110" cy="449580"/>
          </a:xfrm>
        </p:grpSpPr>
        <p:sp>
          <p:nvSpPr>
            <p:cNvPr id="7" name="object 7"/>
            <p:cNvSpPr/>
            <p:nvPr/>
          </p:nvSpPr>
          <p:spPr>
            <a:xfrm>
              <a:off x="198807" y="1806017"/>
              <a:ext cx="421640" cy="421640"/>
            </a:xfrm>
            <a:custGeom>
              <a:avLst/>
              <a:gdLst/>
              <a:ahLst/>
              <a:cxnLst/>
              <a:rect l="l" t="t" r="r" b="b"/>
              <a:pathLst>
                <a:path w="421640" h="421639">
                  <a:moveTo>
                    <a:pt x="421069" y="0"/>
                  </a:moveTo>
                  <a:lnTo>
                    <a:pt x="0" y="0"/>
                  </a:lnTo>
                  <a:lnTo>
                    <a:pt x="0" y="421069"/>
                  </a:lnTo>
                  <a:lnTo>
                    <a:pt x="421069" y="0"/>
                  </a:lnTo>
                  <a:close/>
                </a:path>
              </a:pathLst>
            </a:custGeom>
            <a:solidFill>
              <a:srgbClr val="20478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98807" y="1806017"/>
              <a:ext cx="6412230" cy="0"/>
            </a:xfrm>
            <a:custGeom>
              <a:avLst/>
              <a:gdLst/>
              <a:ahLst/>
              <a:cxnLst/>
              <a:rect l="l" t="t" r="r" b="b"/>
              <a:pathLst>
                <a:path w="6412230" h="0">
                  <a:moveTo>
                    <a:pt x="0" y="0"/>
                  </a:moveTo>
                  <a:lnTo>
                    <a:pt x="6411625" y="0"/>
                  </a:lnTo>
                </a:path>
              </a:pathLst>
            </a:custGeom>
            <a:ln w="55844">
              <a:solidFill>
                <a:srgbClr val="20478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/>
          <p:nvPr/>
        </p:nvSpPr>
        <p:spPr>
          <a:xfrm>
            <a:off x="548204" y="1892524"/>
            <a:ext cx="6017260" cy="10068560"/>
          </a:xfrm>
          <a:prstGeom prst="rect">
            <a:avLst/>
          </a:prstGeom>
        </p:spPr>
        <p:txBody>
          <a:bodyPr wrap="square" lIns="0" tIns="143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30"/>
              </a:spcBef>
            </a:pPr>
            <a:r>
              <a:rPr dirty="0" sz="2050" b="1">
                <a:solidFill>
                  <a:srgbClr val="204780"/>
                </a:solidFill>
                <a:latin typeface="Arial"/>
                <a:cs typeface="Arial"/>
              </a:rPr>
              <a:t>TIPS</a:t>
            </a:r>
            <a:r>
              <a:rPr dirty="0" sz="2050" spc="-35" b="1">
                <a:solidFill>
                  <a:srgbClr val="204780"/>
                </a:solidFill>
                <a:latin typeface="Arial"/>
                <a:cs typeface="Arial"/>
              </a:rPr>
              <a:t> </a:t>
            </a:r>
            <a:r>
              <a:rPr dirty="0" sz="2050" b="1">
                <a:solidFill>
                  <a:srgbClr val="204780"/>
                </a:solidFill>
                <a:latin typeface="Arial"/>
                <a:cs typeface="Arial"/>
              </a:rPr>
              <a:t>and</a:t>
            </a:r>
            <a:r>
              <a:rPr dirty="0" sz="2050" spc="-10" b="1">
                <a:solidFill>
                  <a:srgbClr val="204780"/>
                </a:solidFill>
                <a:latin typeface="Arial"/>
                <a:cs typeface="Arial"/>
              </a:rPr>
              <a:t> </a:t>
            </a:r>
            <a:r>
              <a:rPr dirty="0" sz="2050" spc="-5" b="1">
                <a:solidFill>
                  <a:srgbClr val="204780"/>
                </a:solidFill>
                <a:latin typeface="Arial"/>
                <a:cs typeface="Arial"/>
              </a:rPr>
              <a:t>TRICKS</a:t>
            </a:r>
            <a:endParaRPr sz="2050">
              <a:latin typeface="Arial"/>
              <a:cs typeface="Arial"/>
            </a:endParaRPr>
          </a:p>
          <a:p>
            <a:pPr marL="669925">
              <a:lnSpc>
                <a:spcPct val="100000"/>
              </a:lnSpc>
              <a:spcBef>
                <a:spcPts val="755"/>
              </a:spcBef>
            </a:pPr>
            <a:r>
              <a:rPr dirty="0" sz="1450" spc="10" b="1">
                <a:solidFill>
                  <a:srgbClr val="204780"/>
                </a:solidFill>
                <a:latin typeface="Arial"/>
                <a:cs typeface="Arial"/>
              </a:rPr>
              <a:t>As</a:t>
            </a:r>
            <a:r>
              <a:rPr dirty="0" sz="1450" spc="-20" b="1">
                <a:solidFill>
                  <a:srgbClr val="204780"/>
                </a:solidFill>
                <a:latin typeface="Arial"/>
                <a:cs typeface="Arial"/>
              </a:rPr>
              <a:t> </a:t>
            </a:r>
            <a:r>
              <a:rPr dirty="0" sz="1450" spc="10" b="1">
                <a:solidFill>
                  <a:srgbClr val="204780"/>
                </a:solidFill>
                <a:latin typeface="Arial"/>
                <a:cs typeface="Arial"/>
              </a:rPr>
              <a:t>a</a:t>
            </a:r>
            <a:r>
              <a:rPr dirty="0" sz="1450" spc="-5" b="1">
                <a:solidFill>
                  <a:srgbClr val="204780"/>
                </a:solidFill>
                <a:latin typeface="Arial"/>
                <a:cs typeface="Arial"/>
              </a:rPr>
              <a:t> </a:t>
            </a:r>
            <a:r>
              <a:rPr dirty="0" sz="1450" spc="5" b="1">
                <a:solidFill>
                  <a:srgbClr val="204780"/>
                </a:solidFill>
                <a:latin typeface="Arial"/>
                <a:cs typeface="Arial"/>
              </a:rPr>
              <a:t>MEETING</a:t>
            </a:r>
            <a:r>
              <a:rPr dirty="0" sz="1450" spc="-15" b="1">
                <a:solidFill>
                  <a:srgbClr val="204780"/>
                </a:solidFill>
                <a:latin typeface="Arial"/>
                <a:cs typeface="Arial"/>
              </a:rPr>
              <a:t> </a:t>
            </a:r>
            <a:r>
              <a:rPr dirty="0" sz="1450" spc="10" b="1">
                <a:solidFill>
                  <a:srgbClr val="204780"/>
                </a:solidFill>
                <a:latin typeface="Arial"/>
                <a:cs typeface="Arial"/>
              </a:rPr>
              <a:t>ORGANIZER</a:t>
            </a:r>
            <a:endParaRPr sz="14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600">
              <a:latin typeface="Arial"/>
              <a:cs typeface="Arial"/>
            </a:endParaRPr>
          </a:p>
          <a:p>
            <a:pPr marL="669925">
              <a:lnSpc>
                <a:spcPct val="100000"/>
              </a:lnSpc>
              <a:spcBef>
                <a:spcPts val="1160"/>
              </a:spcBef>
            </a:pPr>
            <a:r>
              <a:rPr dirty="0" sz="1750" b="1">
                <a:solidFill>
                  <a:srgbClr val="30859C"/>
                </a:solidFill>
                <a:latin typeface="Arial"/>
                <a:cs typeface="Arial"/>
              </a:rPr>
              <a:t>Before</a:t>
            </a:r>
            <a:endParaRPr sz="1750">
              <a:latin typeface="Arial"/>
              <a:cs typeface="Arial"/>
            </a:endParaRPr>
          </a:p>
          <a:p>
            <a:pPr marL="921385" marR="146050" indent="-251460">
              <a:lnSpc>
                <a:spcPct val="101099"/>
              </a:lnSpc>
              <a:spcBef>
                <a:spcPts val="440"/>
              </a:spcBef>
              <a:buFont typeface="Arial"/>
              <a:buChar char="•"/>
              <a:tabLst>
                <a:tab pos="921385" algn="l"/>
                <a:tab pos="922019" algn="l"/>
              </a:tabLst>
            </a:pPr>
            <a:r>
              <a:rPr dirty="0" sz="1450" b="1">
                <a:latin typeface="Arial"/>
                <a:cs typeface="Arial"/>
              </a:rPr>
              <a:t>Invite </a:t>
            </a:r>
            <a:r>
              <a:rPr dirty="0" sz="1450" spc="5" b="1">
                <a:latin typeface="Arial"/>
                <a:cs typeface="Arial"/>
              </a:rPr>
              <a:t>attendees </a:t>
            </a:r>
            <a:r>
              <a:rPr dirty="0" sz="1450" spc="10">
                <a:latin typeface="Arial"/>
                <a:cs typeface="Arial"/>
              </a:rPr>
              <a:t>– </a:t>
            </a:r>
            <a:r>
              <a:rPr dirty="0" sz="1450">
                <a:latin typeface="Arial"/>
                <a:cs typeface="Arial"/>
              </a:rPr>
              <a:t>who’s </a:t>
            </a:r>
            <a:r>
              <a:rPr dirty="0" sz="1450" spc="10" b="1">
                <a:latin typeface="Arial"/>
                <a:cs typeface="Arial"/>
              </a:rPr>
              <a:t>Required </a:t>
            </a:r>
            <a:r>
              <a:rPr dirty="0" sz="1450" spc="5">
                <a:latin typeface="Arial"/>
                <a:cs typeface="Arial"/>
              </a:rPr>
              <a:t>and </a:t>
            </a:r>
            <a:r>
              <a:rPr dirty="0" sz="1450">
                <a:latin typeface="Arial"/>
                <a:cs typeface="Arial"/>
              </a:rPr>
              <a:t>who’s </a:t>
            </a:r>
            <a:r>
              <a:rPr dirty="0" sz="1450" spc="5" b="1">
                <a:latin typeface="Arial"/>
                <a:cs typeface="Arial"/>
              </a:rPr>
              <a:t>Optional</a:t>
            </a:r>
            <a:r>
              <a:rPr dirty="0" sz="1450" spc="5">
                <a:latin typeface="Arial"/>
                <a:cs typeface="Arial"/>
              </a:rPr>
              <a:t>? </a:t>
            </a:r>
            <a:r>
              <a:rPr dirty="0" sz="1450" spc="10">
                <a:latin typeface="Arial"/>
                <a:cs typeface="Arial"/>
              </a:rPr>
              <a:t> Check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the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time-zones</a:t>
            </a:r>
            <a:r>
              <a:rPr dirty="0" sz="1450" spc="-2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involved</a:t>
            </a:r>
            <a:r>
              <a:rPr dirty="0" sz="1450" spc="10">
                <a:latin typeface="Arial"/>
                <a:cs typeface="Arial"/>
              </a:rPr>
              <a:t> and</a:t>
            </a:r>
            <a:r>
              <a:rPr dirty="0" sz="1450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ensure</a:t>
            </a:r>
            <a:r>
              <a:rPr dirty="0" sz="1450" spc="-2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meeting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is within </a:t>
            </a:r>
            <a:r>
              <a:rPr dirty="0" sz="1450" spc="-390">
                <a:latin typeface="Arial"/>
                <a:cs typeface="Arial"/>
              </a:rPr>
              <a:t> </a:t>
            </a:r>
            <a:r>
              <a:rPr dirty="0" sz="1450">
                <a:latin typeface="Arial"/>
                <a:cs typeface="Arial"/>
              </a:rPr>
              <a:t>everyone’s</a:t>
            </a:r>
            <a:r>
              <a:rPr dirty="0" sz="1450" spc="-2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working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hours</a:t>
            </a:r>
            <a:endParaRPr sz="1450">
              <a:latin typeface="Arial"/>
              <a:cs typeface="Arial"/>
            </a:endParaRPr>
          </a:p>
          <a:p>
            <a:pPr marL="921385" indent="-252095">
              <a:lnSpc>
                <a:spcPct val="100000"/>
              </a:lnSpc>
              <a:spcBef>
                <a:spcPts val="459"/>
              </a:spcBef>
              <a:buChar char="•"/>
              <a:tabLst>
                <a:tab pos="921385" algn="l"/>
                <a:tab pos="922019" algn="l"/>
              </a:tabLst>
            </a:pPr>
            <a:r>
              <a:rPr dirty="0" sz="1450" spc="5">
                <a:latin typeface="Arial"/>
                <a:cs typeface="Arial"/>
              </a:rPr>
              <a:t>Meeting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invitation should</a:t>
            </a:r>
            <a:r>
              <a:rPr dirty="0" sz="1450" spc="-2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include:</a:t>
            </a:r>
            <a:endParaRPr sz="1450">
              <a:latin typeface="Arial"/>
              <a:cs typeface="Arial"/>
            </a:endParaRPr>
          </a:p>
          <a:p>
            <a:pPr lvl="1" marL="1064260" marR="55244" indent="-134620">
              <a:lnSpc>
                <a:spcPct val="101099"/>
              </a:lnSpc>
              <a:spcBef>
                <a:spcPts val="440"/>
              </a:spcBef>
              <a:buFont typeface="Arial"/>
              <a:buChar char="•"/>
              <a:tabLst>
                <a:tab pos="1064895" algn="l"/>
              </a:tabLst>
            </a:pPr>
            <a:r>
              <a:rPr dirty="0" sz="1450" spc="5" b="1">
                <a:latin typeface="Arial"/>
                <a:cs typeface="Arial"/>
              </a:rPr>
              <a:t>Subject</a:t>
            </a:r>
            <a:r>
              <a:rPr dirty="0" sz="145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line </a:t>
            </a:r>
            <a:r>
              <a:rPr dirty="0" sz="1450" spc="10">
                <a:latin typeface="Arial"/>
                <a:cs typeface="Arial"/>
              </a:rPr>
              <a:t>–</a:t>
            </a:r>
            <a:r>
              <a:rPr dirty="0" sz="1450" spc="5">
                <a:latin typeface="Arial"/>
                <a:cs typeface="Arial"/>
              </a:rPr>
              <a:t> what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meeting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is</a:t>
            </a:r>
            <a:r>
              <a:rPr dirty="0" sz="1450" spc="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about,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whether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>
                <a:latin typeface="Arial"/>
                <a:cs typeface="Arial"/>
              </a:rPr>
              <a:t>it</a:t>
            </a:r>
            <a:r>
              <a:rPr dirty="0" sz="1450" spc="5">
                <a:latin typeface="Arial"/>
                <a:cs typeface="Arial"/>
              </a:rPr>
              <a:t> is</a:t>
            </a:r>
            <a:r>
              <a:rPr dirty="0" sz="1450" spc="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decision </a:t>
            </a:r>
            <a:r>
              <a:rPr dirty="0" sz="1450" spc="-38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making/information sharing, whether </a:t>
            </a:r>
            <a:r>
              <a:rPr dirty="0" sz="1450" spc="10">
                <a:latin typeface="Arial"/>
                <a:cs typeface="Arial"/>
              </a:rPr>
              <a:t>a </a:t>
            </a:r>
            <a:r>
              <a:rPr dirty="0" sz="1450" spc="5">
                <a:latin typeface="Arial"/>
                <a:cs typeface="Arial"/>
              </a:rPr>
              <a:t>screen is </a:t>
            </a:r>
            <a:r>
              <a:rPr dirty="0" sz="1450" spc="10">
                <a:latin typeface="Arial"/>
                <a:cs typeface="Arial"/>
              </a:rPr>
              <a:t>needed – </a:t>
            </a:r>
            <a:r>
              <a:rPr dirty="0" sz="1450" spc="15">
                <a:latin typeface="Arial"/>
                <a:cs typeface="Arial"/>
              </a:rPr>
              <a:t> </a:t>
            </a:r>
            <a:r>
              <a:rPr dirty="0" sz="1450" spc="5" i="1">
                <a:latin typeface="Arial"/>
                <a:cs typeface="Arial"/>
              </a:rPr>
              <a:t>e.g.,: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Hybrid working </a:t>
            </a:r>
            <a:r>
              <a:rPr dirty="0" sz="1450" spc="10" i="1">
                <a:solidFill>
                  <a:srgbClr val="C24871"/>
                </a:solidFill>
                <a:latin typeface="Arial"/>
                <a:cs typeface="Arial"/>
              </a:rPr>
              <a:t>– Review and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approval of final </a:t>
            </a:r>
            <a:r>
              <a:rPr dirty="0" sz="1450" spc="10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documents</a:t>
            </a:r>
            <a:r>
              <a:rPr dirty="0" sz="1450" spc="-25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10" i="1">
                <a:solidFill>
                  <a:srgbClr val="C24871"/>
                </a:solidFill>
                <a:latin typeface="Arial"/>
                <a:cs typeface="Arial"/>
              </a:rPr>
              <a:t>–</a:t>
            </a:r>
            <a:r>
              <a:rPr dirty="0" sz="1450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Screen</a:t>
            </a:r>
            <a:r>
              <a:rPr dirty="0" sz="1450" spc="-15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required</a:t>
            </a:r>
            <a:endParaRPr sz="1450">
              <a:latin typeface="Arial"/>
              <a:cs typeface="Arial"/>
            </a:endParaRPr>
          </a:p>
          <a:p>
            <a:pPr lvl="1" marL="1064260" indent="-134620">
              <a:lnSpc>
                <a:spcPct val="100000"/>
              </a:lnSpc>
              <a:spcBef>
                <a:spcPts val="455"/>
              </a:spcBef>
              <a:buFont typeface="Arial"/>
              <a:buChar char="•"/>
              <a:tabLst>
                <a:tab pos="1064895" algn="l"/>
              </a:tabLst>
            </a:pPr>
            <a:r>
              <a:rPr dirty="0" sz="1450" spc="10" b="1">
                <a:latin typeface="Arial"/>
                <a:cs typeface="Arial"/>
              </a:rPr>
              <a:t>Content</a:t>
            </a:r>
            <a:endParaRPr sz="1450">
              <a:latin typeface="Arial"/>
              <a:cs typeface="Arial"/>
            </a:endParaRPr>
          </a:p>
          <a:p>
            <a:pPr lvl="2" marL="1258570" indent="-194945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1258570" algn="l"/>
                <a:tab pos="1259205" algn="l"/>
              </a:tabLst>
            </a:pPr>
            <a:r>
              <a:rPr dirty="0" sz="1450" spc="5" b="1">
                <a:latin typeface="Arial"/>
                <a:cs typeface="Arial"/>
              </a:rPr>
              <a:t>Clear</a:t>
            </a:r>
            <a:r>
              <a:rPr dirty="0" sz="1450" spc="-3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objective/purpose</a:t>
            </a:r>
            <a:endParaRPr sz="1450">
              <a:latin typeface="Arial"/>
              <a:cs typeface="Arial"/>
            </a:endParaRPr>
          </a:p>
          <a:p>
            <a:pPr lvl="2" marL="1258570" indent="-194945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1258570" algn="l"/>
                <a:tab pos="1259205" algn="l"/>
              </a:tabLst>
            </a:pPr>
            <a:r>
              <a:rPr dirty="0" sz="1450" spc="10" b="1">
                <a:latin typeface="Arial"/>
                <a:cs typeface="Arial"/>
              </a:rPr>
              <a:t>Agenda</a:t>
            </a:r>
            <a:r>
              <a:rPr dirty="0" sz="1450" spc="-5" b="1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–</a:t>
            </a:r>
            <a:r>
              <a:rPr dirty="0" sz="145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share</a:t>
            </a:r>
            <a:r>
              <a:rPr dirty="0" sz="1450" spc="-2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at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least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3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days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prior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to</a:t>
            </a:r>
            <a:r>
              <a:rPr dirty="0" sz="145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event</a:t>
            </a:r>
            <a:endParaRPr sz="1450">
              <a:latin typeface="Arial"/>
              <a:cs typeface="Arial"/>
            </a:endParaRPr>
          </a:p>
          <a:p>
            <a:pPr lvl="2" marL="1258570" marR="5080" indent="-194945">
              <a:lnSpc>
                <a:spcPct val="101099"/>
              </a:lnSpc>
              <a:spcBef>
                <a:spcPts val="440"/>
              </a:spcBef>
              <a:buFont typeface="Arial"/>
              <a:buChar char="•"/>
              <a:tabLst>
                <a:tab pos="1258570" algn="l"/>
                <a:tab pos="1259205" algn="l"/>
              </a:tabLst>
            </a:pPr>
            <a:r>
              <a:rPr dirty="0" sz="1450" spc="5" b="1">
                <a:latin typeface="Arial"/>
                <a:cs typeface="Arial"/>
              </a:rPr>
              <a:t>Permission to challenge </a:t>
            </a:r>
            <a:r>
              <a:rPr dirty="0" sz="1450" spc="5">
                <a:latin typeface="Arial"/>
                <a:cs typeface="Arial"/>
              </a:rPr>
              <a:t>statement </a:t>
            </a:r>
            <a:r>
              <a:rPr dirty="0" sz="1450" spc="10">
                <a:latin typeface="Arial"/>
                <a:cs typeface="Arial"/>
              </a:rPr>
              <a:t>–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If you </a:t>
            </a:r>
            <a:r>
              <a:rPr dirty="0" sz="1450" spc="10" i="1">
                <a:solidFill>
                  <a:srgbClr val="C24871"/>
                </a:solidFill>
                <a:latin typeface="Arial"/>
                <a:cs typeface="Arial"/>
              </a:rPr>
              <a:t>do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not feel </a:t>
            </a:r>
            <a:r>
              <a:rPr dirty="0" sz="1450" spc="10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you</a:t>
            </a:r>
            <a:r>
              <a:rPr dirty="0" sz="1450" spc="15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10" i="1">
                <a:solidFill>
                  <a:srgbClr val="C24871"/>
                </a:solidFill>
                <a:latin typeface="Arial"/>
                <a:cs typeface="Arial"/>
              </a:rPr>
              <a:t>need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to</a:t>
            </a:r>
            <a:r>
              <a:rPr dirty="0" sz="1450" spc="20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attend</a:t>
            </a:r>
            <a:r>
              <a:rPr dirty="0" sz="1450" spc="15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this</a:t>
            </a:r>
            <a:r>
              <a:rPr dirty="0" sz="1450" spc="15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meeting,</a:t>
            </a:r>
            <a:r>
              <a:rPr dirty="0" sz="1450" spc="20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or</a:t>
            </a:r>
            <a:r>
              <a:rPr dirty="0" sz="1450" spc="15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would</a:t>
            </a:r>
            <a:r>
              <a:rPr dirty="0" sz="1450" spc="30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like</a:t>
            </a:r>
            <a:r>
              <a:rPr dirty="0" sz="1450" spc="20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to </a:t>
            </a:r>
            <a:r>
              <a:rPr dirty="0" sz="1450" spc="10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challenge</a:t>
            </a:r>
            <a:r>
              <a:rPr dirty="0" sz="1450" spc="-10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the</a:t>
            </a:r>
            <a:r>
              <a:rPr dirty="0" sz="1450" spc="10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time</a:t>
            </a:r>
            <a:r>
              <a:rPr dirty="0" sz="1450" spc="15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allocated</a:t>
            </a:r>
            <a:r>
              <a:rPr dirty="0" sz="1450" spc="-15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or the</a:t>
            </a:r>
            <a:r>
              <a:rPr dirty="0" sz="1450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content</a:t>
            </a:r>
            <a:r>
              <a:rPr dirty="0" sz="1450" spc="-15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please</a:t>
            </a:r>
            <a:r>
              <a:rPr dirty="0" sz="1450" spc="-10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contact </a:t>
            </a:r>
            <a:r>
              <a:rPr dirty="0" sz="1450" spc="-385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the</a:t>
            </a:r>
            <a:r>
              <a:rPr dirty="0" sz="1450" spc="-15" i="1">
                <a:solidFill>
                  <a:srgbClr val="C24871"/>
                </a:solidFill>
                <a:latin typeface="Arial"/>
                <a:cs typeface="Arial"/>
              </a:rPr>
              <a:t> </a:t>
            </a:r>
            <a:r>
              <a:rPr dirty="0" sz="1450" spc="5" i="1">
                <a:solidFill>
                  <a:srgbClr val="C24871"/>
                </a:solidFill>
                <a:latin typeface="Arial"/>
                <a:cs typeface="Arial"/>
              </a:rPr>
              <a:t>meeting organizer</a:t>
            </a:r>
            <a:endParaRPr sz="1450">
              <a:latin typeface="Arial"/>
              <a:cs typeface="Arial"/>
            </a:endParaRPr>
          </a:p>
          <a:p>
            <a:pPr lvl="2" marL="1258570" marR="128270" indent="-194945">
              <a:lnSpc>
                <a:spcPct val="101099"/>
              </a:lnSpc>
              <a:spcBef>
                <a:spcPts val="439"/>
              </a:spcBef>
              <a:buFont typeface="Arial"/>
              <a:buChar char="•"/>
              <a:tabLst>
                <a:tab pos="1258570" algn="l"/>
                <a:tab pos="1259205" algn="l"/>
              </a:tabLst>
            </a:pPr>
            <a:r>
              <a:rPr dirty="0" sz="1450" spc="-15" b="1">
                <a:latin typeface="Arial"/>
                <a:cs typeface="Arial"/>
              </a:rPr>
              <a:t>Teams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link/Location</a:t>
            </a:r>
            <a:r>
              <a:rPr dirty="0" sz="1450" spc="-15" b="1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–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indicate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whether</a:t>
            </a:r>
            <a:r>
              <a:rPr dirty="0" sz="1450" spc="-20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meeting</a:t>
            </a:r>
            <a:r>
              <a:rPr dirty="0" sz="145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will </a:t>
            </a:r>
            <a:r>
              <a:rPr dirty="0" sz="1450" spc="10">
                <a:latin typeface="Arial"/>
                <a:cs typeface="Arial"/>
              </a:rPr>
              <a:t>be </a:t>
            </a:r>
            <a:r>
              <a:rPr dirty="0" sz="1450" spc="-38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remote,</a:t>
            </a:r>
            <a:r>
              <a:rPr dirty="0" sz="1450" spc="-4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hybrid,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physical</a:t>
            </a:r>
            <a:endParaRPr sz="1450">
              <a:latin typeface="Arial"/>
              <a:cs typeface="Arial"/>
            </a:endParaRPr>
          </a:p>
          <a:p>
            <a:pPr marL="921385" indent="-252095">
              <a:lnSpc>
                <a:spcPct val="100000"/>
              </a:lnSpc>
              <a:spcBef>
                <a:spcPts val="455"/>
              </a:spcBef>
              <a:buFont typeface="Arial"/>
              <a:buChar char="•"/>
              <a:tabLst>
                <a:tab pos="921385" algn="l"/>
                <a:tab pos="922019" algn="l"/>
              </a:tabLst>
            </a:pPr>
            <a:r>
              <a:rPr dirty="0" sz="1450" spc="-10" b="1">
                <a:latin typeface="Arial"/>
                <a:cs typeface="Arial"/>
              </a:rPr>
              <a:t>Track</a:t>
            </a:r>
            <a:r>
              <a:rPr dirty="0" sz="1450" spc="-5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attendance</a:t>
            </a:r>
            <a:r>
              <a:rPr dirty="0" sz="1450" spc="-15" b="1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–</a:t>
            </a:r>
            <a:r>
              <a:rPr dirty="0" sz="1450" spc="15">
                <a:latin typeface="Arial"/>
                <a:cs typeface="Arial"/>
              </a:rPr>
              <a:t> </a:t>
            </a:r>
            <a:r>
              <a:rPr dirty="0" sz="1450">
                <a:latin typeface="Arial"/>
                <a:cs typeface="Arial"/>
              </a:rPr>
              <a:t>if</a:t>
            </a:r>
            <a:r>
              <a:rPr dirty="0" sz="1450" spc="5">
                <a:latin typeface="Arial"/>
                <a:cs typeface="Arial"/>
              </a:rPr>
              <a:t> key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people</a:t>
            </a:r>
            <a:r>
              <a:rPr dirty="0" sz="145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cannot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attend,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reschedule</a:t>
            </a:r>
            <a:endParaRPr sz="1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2300">
              <a:latin typeface="Arial"/>
              <a:cs typeface="Arial"/>
            </a:endParaRPr>
          </a:p>
          <a:p>
            <a:pPr marL="669925">
              <a:lnSpc>
                <a:spcPct val="100000"/>
              </a:lnSpc>
            </a:pPr>
            <a:r>
              <a:rPr dirty="0" sz="1750" b="1">
                <a:solidFill>
                  <a:srgbClr val="30859C"/>
                </a:solidFill>
                <a:latin typeface="Arial"/>
                <a:cs typeface="Arial"/>
              </a:rPr>
              <a:t>During</a:t>
            </a:r>
            <a:r>
              <a:rPr dirty="0" sz="1750" spc="-20" b="1">
                <a:solidFill>
                  <a:srgbClr val="30859C"/>
                </a:solidFill>
                <a:latin typeface="Arial"/>
                <a:cs typeface="Arial"/>
              </a:rPr>
              <a:t> </a:t>
            </a:r>
            <a:r>
              <a:rPr dirty="0" sz="1750" b="1">
                <a:solidFill>
                  <a:srgbClr val="30859C"/>
                </a:solidFill>
                <a:latin typeface="Arial"/>
                <a:cs typeface="Arial"/>
              </a:rPr>
              <a:t>the</a:t>
            </a:r>
            <a:r>
              <a:rPr dirty="0" sz="1750" spc="-30" b="1">
                <a:solidFill>
                  <a:srgbClr val="30859C"/>
                </a:solidFill>
                <a:latin typeface="Arial"/>
                <a:cs typeface="Arial"/>
              </a:rPr>
              <a:t> </a:t>
            </a:r>
            <a:r>
              <a:rPr dirty="0" sz="1750" spc="5" b="1">
                <a:solidFill>
                  <a:srgbClr val="30859C"/>
                </a:solidFill>
                <a:latin typeface="Arial"/>
                <a:cs typeface="Arial"/>
              </a:rPr>
              <a:t>Meeting</a:t>
            </a:r>
            <a:endParaRPr sz="1750">
              <a:latin typeface="Arial"/>
              <a:cs typeface="Arial"/>
            </a:endParaRPr>
          </a:p>
          <a:p>
            <a:pPr marL="921385" indent="-252095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921385" algn="l"/>
                <a:tab pos="922019" algn="l"/>
              </a:tabLst>
            </a:pPr>
            <a:r>
              <a:rPr dirty="0" sz="1450" spc="10" b="1">
                <a:latin typeface="Arial"/>
                <a:cs typeface="Arial"/>
              </a:rPr>
              <a:t>Respect</a:t>
            </a:r>
            <a:r>
              <a:rPr dirty="0" sz="1450" spc="-15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the</a:t>
            </a:r>
            <a:r>
              <a:rPr dirty="0" sz="145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time</a:t>
            </a:r>
            <a:r>
              <a:rPr dirty="0" sz="1450" spc="-2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allocated</a:t>
            </a:r>
            <a:r>
              <a:rPr dirty="0" sz="1450" spc="5">
                <a:latin typeface="Arial"/>
                <a:cs typeface="Arial"/>
              </a:rPr>
              <a:t>;</a:t>
            </a:r>
            <a:r>
              <a:rPr dirty="0" sz="1450" spc="-20">
                <a:latin typeface="Arial"/>
                <a:cs typeface="Arial"/>
              </a:rPr>
              <a:t> </a:t>
            </a:r>
            <a:r>
              <a:rPr dirty="0" sz="1450">
                <a:latin typeface="Arial"/>
                <a:cs typeface="Arial"/>
              </a:rPr>
              <a:t>don’t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run</a:t>
            </a:r>
            <a:r>
              <a:rPr dirty="0" sz="1450" spc="-20">
                <a:latin typeface="Arial"/>
                <a:cs typeface="Arial"/>
              </a:rPr>
              <a:t> </a:t>
            </a:r>
            <a:r>
              <a:rPr dirty="0" sz="1450">
                <a:latin typeface="Arial"/>
                <a:cs typeface="Arial"/>
              </a:rPr>
              <a:t>over</a:t>
            </a:r>
            <a:endParaRPr sz="1450">
              <a:latin typeface="Arial"/>
              <a:cs typeface="Arial"/>
            </a:endParaRPr>
          </a:p>
          <a:p>
            <a:pPr marL="921385" indent="-252095">
              <a:lnSpc>
                <a:spcPct val="100000"/>
              </a:lnSpc>
              <a:spcBef>
                <a:spcPts val="459"/>
              </a:spcBef>
              <a:buChar char="•"/>
              <a:tabLst>
                <a:tab pos="921385" algn="l"/>
                <a:tab pos="922019" algn="l"/>
              </a:tabLst>
            </a:pPr>
            <a:r>
              <a:rPr dirty="0" sz="1450" spc="5">
                <a:latin typeface="Arial"/>
                <a:cs typeface="Arial"/>
              </a:rPr>
              <a:t>Give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everyone</a:t>
            </a:r>
            <a:r>
              <a:rPr dirty="0" sz="1450" spc="-2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the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10" b="1">
                <a:latin typeface="Arial"/>
                <a:cs typeface="Arial"/>
              </a:rPr>
              <a:t>chance</a:t>
            </a:r>
            <a:r>
              <a:rPr dirty="0" sz="1450" spc="-5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to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10" b="1">
                <a:latin typeface="Arial"/>
                <a:cs typeface="Arial"/>
              </a:rPr>
              <a:t>speak</a:t>
            </a:r>
            <a:endParaRPr sz="1450">
              <a:latin typeface="Arial"/>
              <a:cs typeface="Arial"/>
            </a:endParaRPr>
          </a:p>
          <a:p>
            <a:pPr marL="921385" indent="-252095">
              <a:lnSpc>
                <a:spcPct val="100000"/>
              </a:lnSpc>
              <a:spcBef>
                <a:spcPts val="455"/>
              </a:spcBef>
              <a:buFont typeface="Arial"/>
              <a:buChar char="•"/>
              <a:tabLst>
                <a:tab pos="921385" algn="l"/>
                <a:tab pos="922019" algn="l"/>
              </a:tabLst>
            </a:pPr>
            <a:r>
              <a:rPr dirty="0" sz="1450" spc="-20" b="1">
                <a:latin typeface="Arial"/>
                <a:cs typeface="Arial"/>
              </a:rPr>
              <a:t>Take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10" b="1">
                <a:latin typeface="Arial"/>
                <a:cs typeface="Arial"/>
              </a:rPr>
              <a:t>meeting</a:t>
            </a:r>
            <a:r>
              <a:rPr dirty="0" sz="1450" spc="-2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minutes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>
                <a:latin typeface="Arial"/>
                <a:cs typeface="Arial"/>
              </a:rPr>
              <a:t>live</a:t>
            </a:r>
            <a:r>
              <a:rPr dirty="0" sz="1450" spc="5">
                <a:latin typeface="Arial"/>
                <a:cs typeface="Arial"/>
              </a:rPr>
              <a:t> </a:t>
            </a:r>
            <a:r>
              <a:rPr dirty="0" sz="1450">
                <a:latin typeface="Arial"/>
                <a:cs typeface="Arial"/>
              </a:rPr>
              <a:t>if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possible</a:t>
            </a:r>
            <a:endParaRPr sz="1450">
              <a:latin typeface="Arial"/>
              <a:cs typeface="Arial"/>
            </a:endParaRPr>
          </a:p>
          <a:p>
            <a:pPr marL="921385" marR="660400" indent="-251460">
              <a:lnSpc>
                <a:spcPct val="101099"/>
              </a:lnSpc>
              <a:spcBef>
                <a:spcPts val="440"/>
              </a:spcBef>
              <a:buFont typeface="Arial"/>
              <a:buChar char="•"/>
              <a:tabLst>
                <a:tab pos="921385" algn="l"/>
                <a:tab pos="922019" algn="l"/>
              </a:tabLst>
            </a:pPr>
            <a:r>
              <a:rPr dirty="0" sz="1450" spc="10" b="1">
                <a:latin typeface="Arial"/>
                <a:cs typeface="Arial"/>
              </a:rPr>
              <a:t>Recap</a:t>
            </a:r>
            <a:r>
              <a:rPr dirty="0" sz="1450" spc="-5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the</a:t>
            </a:r>
            <a:r>
              <a:rPr dirty="0" sz="1450" spc="-5" b="1">
                <a:latin typeface="Arial"/>
                <a:cs typeface="Arial"/>
              </a:rPr>
              <a:t> </a:t>
            </a:r>
            <a:r>
              <a:rPr dirty="0" sz="1450" spc="10" b="1">
                <a:latin typeface="Arial"/>
                <a:cs typeface="Arial"/>
              </a:rPr>
              <a:t>key</a:t>
            </a:r>
            <a:r>
              <a:rPr dirty="0" sz="1450" spc="-5" b="1">
                <a:latin typeface="Arial"/>
                <a:cs typeface="Arial"/>
              </a:rPr>
              <a:t> </a:t>
            </a:r>
            <a:r>
              <a:rPr dirty="0" sz="1450" spc="10" b="1">
                <a:latin typeface="Arial"/>
                <a:cs typeface="Arial"/>
              </a:rPr>
              <a:t>messages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and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the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required</a:t>
            </a:r>
            <a:r>
              <a:rPr dirty="0" sz="1450" spc="-2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actions</a:t>
            </a:r>
            <a:r>
              <a:rPr dirty="0" sz="1450" spc="5">
                <a:latin typeface="Arial"/>
                <a:cs typeface="Arial"/>
              </a:rPr>
              <a:t>, </a:t>
            </a:r>
            <a:r>
              <a:rPr dirty="0" sz="1450" spc="-38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nominating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20" b="1">
                <a:latin typeface="Arial"/>
                <a:cs typeface="Arial"/>
              </a:rPr>
              <a:t>who</a:t>
            </a:r>
            <a:r>
              <a:rPr dirty="0" sz="1450" spc="-25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is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accountable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for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every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action</a:t>
            </a:r>
            <a:endParaRPr sz="1450">
              <a:latin typeface="Arial"/>
              <a:cs typeface="Arial"/>
            </a:endParaRPr>
          </a:p>
          <a:p>
            <a:pPr marL="921385" marR="723900" indent="-251460">
              <a:lnSpc>
                <a:spcPct val="101099"/>
              </a:lnSpc>
              <a:spcBef>
                <a:spcPts val="440"/>
              </a:spcBef>
              <a:buFont typeface="Arial"/>
              <a:buChar char="•"/>
              <a:tabLst>
                <a:tab pos="921385" algn="l"/>
                <a:tab pos="922019" algn="l"/>
              </a:tabLst>
            </a:pPr>
            <a:r>
              <a:rPr dirty="0" sz="1450" spc="10" b="1">
                <a:latin typeface="Arial"/>
                <a:cs typeface="Arial"/>
              </a:rPr>
              <a:t>Assess</a:t>
            </a:r>
            <a:r>
              <a:rPr dirty="0" sz="1450" spc="-15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effectiveness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–</a:t>
            </a:r>
            <a:r>
              <a:rPr dirty="0" sz="145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did</a:t>
            </a:r>
            <a:r>
              <a:rPr dirty="0" sz="1450" spc="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the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meeting</a:t>
            </a:r>
            <a:r>
              <a:rPr dirty="0" sz="1450" spc="-2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achieve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the </a:t>
            </a:r>
            <a:r>
              <a:rPr dirty="0" sz="1450" spc="-39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objective,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was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>
                <a:latin typeface="Arial"/>
                <a:cs typeface="Arial"/>
              </a:rPr>
              <a:t>it</a:t>
            </a:r>
            <a:r>
              <a:rPr dirty="0" sz="1450" spc="-5">
                <a:latin typeface="Arial"/>
                <a:cs typeface="Arial"/>
              </a:rPr>
              <a:t> necessary,</a:t>
            </a:r>
            <a:r>
              <a:rPr dirty="0" sz="1450" spc="-30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was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the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length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right?</a:t>
            </a:r>
            <a:endParaRPr sz="1450">
              <a:latin typeface="Arial"/>
              <a:cs typeface="Arial"/>
            </a:endParaRPr>
          </a:p>
          <a:p>
            <a:pPr marL="921385" indent="-252095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921385" algn="l"/>
                <a:tab pos="922019" algn="l"/>
              </a:tabLst>
            </a:pPr>
            <a:r>
              <a:rPr dirty="0" sz="1450" spc="10" b="1">
                <a:latin typeface="Arial"/>
                <a:cs typeface="Arial"/>
              </a:rPr>
              <a:t>Record</a:t>
            </a:r>
            <a:r>
              <a:rPr dirty="0" sz="1450" spc="-15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the</a:t>
            </a:r>
            <a:r>
              <a:rPr dirty="0" sz="1450" spc="-5" b="1">
                <a:latin typeface="Arial"/>
                <a:cs typeface="Arial"/>
              </a:rPr>
              <a:t> </a:t>
            </a:r>
            <a:r>
              <a:rPr dirty="0" sz="1450" spc="10" b="1">
                <a:latin typeface="Arial"/>
                <a:cs typeface="Arial"/>
              </a:rPr>
              <a:t>meeting</a:t>
            </a:r>
            <a:r>
              <a:rPr dirty="0" sz="1450" spc="-20" b="1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so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others</a:t>
            </a:r>
            <a:r>
              <a:rPr dirty="0" sz="1450" spc="-2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can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catch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up</a:t>
            </a:r>
            <a:endParaRPr sz="145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300">
              <a:latin typeface="Arial"/>
              <a:cs typeface="Arial"/>
            </a:endParaRPr>
          </a:p>
          <a:p>
            <a:pPr marL="669925">
              <a:lnSpc>
                <a:spcPct val="100000"/>
              </a:lnSpc>
            </a:pPr>
            <a:r>
              <a:rPr dirty="0" sz="1750" b="1">
                <a:solidFill>
                  <a:srgbClr val="30859C"/>
                </a:solidFill>
                <a:latin typeface="Arial"/>
                <a:cs typeface="Arial"/>
              </a:rPr>
              <a:t>After</a:t>
            </a:r>
            <a:endParaRPr sz="1750">
              <a:latin typeface="Arial"/>
              <a:cs typeface="Arial"/>
            </a:endParaRPr>
          </a:p>
          <a:p>
            <a:pPr marL="921385" marR="299720" indent="-251460">
              <a:lnSpc>
                <a:spcPct val="101099"/>
              </a:lnSpc>
              <a:spcBef>
                <a:spcPts val="445"/>
              </a:spcBef>
              <a:buFont typeface="Arial"/>
              <a:buChar char="•"/>
              <a:tabLst>
                <a:tab pos="921385" algn="l"/>
                <a:tab pos="922019" algn="l"/>
              </a:tabLst>
            </a:pPr>
            <a:r>
              <a:rPr dirty="0" sz="1450" spc="10" b="1">
                <a:latin typeface="Arial"/>
                <a:cs typeface="Arial"/>
              </a:rPr>
              <a:t>Send</a:t>
            </a:r>
            <a:r>
              <a:rPr dirty="0" sz="145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the</a:t>
            </a:r>
            <a:r>
              <a:rPr dirty="0" sz="145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minutes</a:t>
            </a:r>
            <a:r>
              <a:rPr dirty="0" sz="1450" spc="-5" b="1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promptly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to</a:t>
            </a:r>
            <a:r>
              <a:rPr dirty="0" sz="145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all</a:t>
            </a:r>
            <a:r>
              <a:rPr dirty="0" sz="1450" spc="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invitees,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including</a:t>
            </a:r>
            <a:r>
              <a:rPr dirty="0" sz="145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those </a:t>
            </a:r>
            <a:r>
              <a:rPr dirty="0" sz="1450" spc="-385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who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were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unable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to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attend</a:t>
            </a:r>
            <a:endParaRPr sz="1450">
              <a:latin typeface="Arial"/>
              <a:cs typeface="Arial"/>
            </a:endParaRPr>
          </a:p>
          <a:p>
            <a:pPr marL="921385" indent="-252095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921385" algn="l"/>
                <a:tab pos="922019" algn="l"/>
              </a:tabLst>
            </a:pPr>
            <a:r>
              <a:rPr dirty="0" sz="1450" spc="5" b="1">
                <a:latin typeface="Arial"/>
                <a:cs typeface="Arial"/>
              </a:rPr>
              <a:t>Call</a:t>
            </a:r>
            <a:r>
              <a:rPr dirty="0" sz="1450" spc="-2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out</a:t>
            </a:r>
            <a:r>
              <a:rPr dirty="0" sz="145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actions</a:t>
            </a:r>
            <a:r>
              <a:rPr dirty="0" sz="1450" spc="-15" b="1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and</a:t>
            </a:r>
            <a:r>
              <a:rPr dirty="0" sz="145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identify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who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is</a:t>
            </a:r>
            <a:r>
              <a:rPr dirty="0" sz="1450" spc="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accountable</a:t>
            </a:r>
            <a:endParaRPr sz="14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05645" y="14503576"/>
            <a:ext cx="5266055" cy="552196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450" spc="10" b="1">
                <a:solidFill>
                  <a:srgbClr val="204780"/>
                </a:solidFill>
                <a:latin typeface="Arial"/>
                <a:cs typeface="Arial"/>
              </a:rPr>
              <a:t>As</a:t>
            </a:r>
            <a:r>
              <a:rPr dirty="0" sz="1450" spc="-25" b="1">
                <a:solidFill>
                  <a:srgbClr val="204780"/>
                </a:solidFill>
                <a:latin typeface="Arial"/>
                <a:cs typeface="Arial"/>
              </a:rPr>
              <a:t> </a:t>
            </a:r>
            <a:r>
              <a:rPr dirty="0" sz="1450" spc="10" b="1">
                <a:solidFill>
                  <a:srgbClr val="204780"/>
                </a:solidFill>
                <a:latin typeface="Arial"/>
                <a:cs typeface="Arial"/>
              </a:rPr>
              <a:t>an</a:t>
            </a:r>
            <a:r>
              <a:rPr dirty="0" sz="1450" spc="-75" b="1">
                <a:solidFill>
                  <a:srgbClr val="204780"/>
                </a:solidFill>
                <a:latin typeface="Arial"/>
                <a:cs typeface="Arial"/>
              </a:rPr>
              <a:t> </a:t>
            </a:r>
            <a:r>
              <a:rPr dirty="0" sz="1450" spc="-5" b="1">
                <a:solidFill>
                  <a:srgbClr val="204780"/>
                </a:solidFill>
                <a:latin typeface="Arial"/>
                <a:cs typeface="Arial"/>
              </a:rPr>
              <a:t>ATTENDEE</a:t>
            </a:r>
            <a:endParaRPr sz="14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750" b="1">
                <a:solidFill>
                  <a:srgbClr val="30859C"/>
                </a:solidFill>
                <a:latin typeface="Arial"/>
                <a:cs typeface="Arial"/>
              </a:rPr>
              <a:t>Before</a:t>
            </a:r>
            <a:endParaRPr sz="1750">
              <a:latin typeface="Arial"/>
              <a:cs typeface="Arial"/>
            </a:endParaRPr>
          </a:p>
          <a:p>
            <a:pPr marL="263525" indent="-25146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263525" algn="l"/>
                <a:tab pos="264160" algn="l"/>
              </a:tabLst>
            </a:pPr>
            <a:r>
              <a:rPr dirty="0" sz="1450" spc="10" b="1">
                <a:latin typeface="Arial"/>
                <a:cs typeface="Arial"/>
              </a:rPr>
              <a:t>Check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the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10" b="1">
                <a:latin typeface="Arial"/>
                <a:cs typeface="Arial"/>
              </a:rPr>
              <a:t>agenda</a:t>
            </a:r>
            <a:r>
              <a:rPr dirty="0" sz="1450" b="1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and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read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the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pre-reads</a:t>
            </a:r>
            <a:endParaRPr sz="1450">
              <a:latin typeface="Arial"/>
              <a:cs typeface="Arial"/>
            </a:endParaRPr>
          </a:p>
          <a:p>
            <a:pPr marL="263525" indent="-251460">
              <a:lnSpc>
                <a:spcPct val="100000"/>
              </a:lnSpc>
              <a:spcBef>
                <a:spcPts val="459"/>
              </a:spcBef>
              <a:buChar char="•"/>
              <a:tabLst>
                <a:tab pos="263525" algn="l"/>
                <a:tab pos="264160" algn="l"/>
              </a:tabLst>
            </a:pPr>
            <a:r>
              <a:rPr dirty="0" sz="1450" spc="5">
                <a:latin typeface="Arial"/>
                <a:cs typeface="Arial"/>
              </a:rPr>
              <a:t>Feel</a:t>
            </a:r>
            <a:r>
              <a:rPr dirty="0" sz="145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free</a:t>
            </a:r>
            <a:r>
              <a:rPr dirty="0" sz="1450" spc="-2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to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10" b="1">
                <a:latin typeface="Arial"/>
                <a:cs typeface="Arial"/>
              </a:rPr>
              <a:t>suggest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additional</a:t>
            </a:r>
            <a:r>
              <a:rPr dirty="0" sz="1450" spc="-25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topics</a:t>
            </a:r>
            <a:endParaRPr sz="1450">
              <a:latin typeface="Arial"/>
              <a:cs typeface="Arial"/>
            </a:endParaRPr>
          </a:p>
          <a:p>
            <a:pPr marL="263525" indent="-25146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263525" algn="l"/>
                <a:tab pos="264160" algn="l"/>
              </a:tabLst>
            </a:pPr>
            <a:r>
              <a:rPr dirty="0" sz="1450" spc="10" b="1">
                <a:latin typeface="Arial"/>
                <a:cs typeface="Arial"/>
              </a:rPr>
              <a:t>Respond</a:t>
            </a:r>
            <a:r>
              <a:rPr dirty="0" sz="1450" spc="-35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to</a:t>
            </a:r>
            <a:r>
              <a:rPr dirty="0" sz="1450" spc="-2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invitation</a:t>
            </a:r>
            <a:endParaRPr sz="1450">
              <a:latin typeface="Arial"/>
              <a:cs typeface="Arial"/>
            </a:endParaRPr>
          </a:p>
          <a:p>
            <a:pPr lvl="1" marL="476884" indent="-207010">
              <a:lnSpc>
                <a:spcPct val="100000"/>
              </a:lnSpc>
              <a:spcBef>
                <a:spcPts val="455"/>
              </a:spcBef>
              <a:buFont typeface="Arial"/>
              <a:buChar char="•"/>
              <a:tabLst>
                <a:tab pos="476884" algn="l"/>
                <a:tab pos="477520" algn="l"/>
              </a:tabLst>
            </a:pPr>
            <a:r>
              <a:rPr dirty="0" sz="1450" spc="10" b="1">
                <a:latin typeface="Arial"/>
                <a:cs typeface="Arial"/>
              </a:rPr>
              <a:t>Accept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>
                <a:latin typeface="Arial"/>
                <a:cs typeface="Arial"/>
              </a:rPr>
              <a:t>if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you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have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something</a:t>
            </a:r>
            <a:r>
              <a:rPr dirty="0" sz="1450" spc="-2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to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contribute</a:t>
            </a:r>
            <a:endParaRPr sz="1450">
              <a:latin typeface="Arial"/>
              <a:cs typeface="Arial"/>
            </a:endParaRPr>
          </a:p>
          <a:p>
            <a:pPr lvl="1" marL="476884" indent="-20701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476884" algn="l"/>
                <a:tab pos="477520" algn="l"/>
              </a:tabLst>
            </a:pPr>
            <a:r>
              <a:rPr dirty="0" sz="1450" spc="5" b="1">
                <a:latin typeface="Arial"/>
                <a:cs typeface="Arial"/>
              </a:rPr>
              <a:t>Decline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the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10" b="1">
                <a:latin typeface="Arial"/>
                <a:cs typeface="Arial"/>
              </a:rPr>
              <a:t>meeting</a:t>
            </a:r>
            <a:r>
              <a:rPr dirty="0" sz="1450" spc="-5" b="1">
                <a:latin typeface="Arial"/>
                <a:cs typeface="Arial"/>
              </a:rPr>
              <a:t> </a:t>
            </a:r>
            <a:r>
              <a:rPr dirty="0" sz="1450">
                <a:latin typeface="Arial"/>
                <a:cs typeface="Arial"/>
              </a:rPr>
              <a:t>if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the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topic</a:t>
            </a:r>
            <a:r>
              <a:rPr dirty="0" sz="1450">
                <a:latin typeface="Arial"/>
                <a:cs typeface="Arial"/>
              </a:rPr>
              <a:t> isn’t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>
                <a:latin typeface="Arial"/>
                <a:cs typeface="Arial"/>
              </a:rPr>
              <a:t>relevant,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or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consider</a:t>
            </a:r>
            <a:endParaRPr sz="1450">
              <a:latin typeface="Arial"/>
              <a:cs typeface="Arial"/>
            </a:endParaRPr>
          </a:p>
          <a:p>
            <a:pPr marL="476884">
              <a:lnSpc>
                <a:spcPct val="100000"/>
              </a:lnSpc>
              <a:spcBef>
                <a:spcPts val="20"/>
              </a:spcBef>
            </a:pPr>
            <a:r>
              <a:rPr dirty="0" sz="1450" spc="5" b="1">
                <a:latin typeface="Arial"/>
                <a:cs typeface="Arial"/>
              </a:rPr>
              <a:t>attending</a:t>
            </a:r>
            <a:r>
              <a:rPr dirty="0" sz="1450" spc="-2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just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10" b="1">
                <a:latin typeface="Arial"/>
                <a:cs typeface="Arial"/>
              </a:rPr>
              <a:t>a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part</a:t>
            </a:r>
            <a:r>
              <a:rPr dirty="0" sz="1450" spc="-5" b="1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of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the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meeting</a:t>
            </a:r>
            <a:endParaRPr sz="1450">
              <a:latin typeface="Arial"/>
              <a:cs typeface="Arial"/>
            </a:endParaRPr>
          </a:p>
          <a:p>
            <a:pPr lvl="1" marL="476884" marR="480059" indent="-207010">
              <a:lnSpc>
                <a:spcPct val="101099"/>
              </a:lnSpc>
              <a:spcBef>
                <a:spcPts val="440"/>
              </a:spcBef>
              <a:buFont typeface="Arial"/>
              <a:buChar char="•"/>
              <a:tabLst>
                <a:tab pos="476884" algn="l"/>
                <a:tab pos="477520" algn="l"/>
              </a:tabLst>
            </a:pPr>
            <a:r>
              <a:rPr dirty="0" sz="1450" spc="10" b="1">
                <a:latin typeface="Arial"/>
                <a:cs typeface="Arial"/>
              </a:rPr>
              <a:t>Consult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with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other</a:t>
            </a:r>
            <a:r>
              <a:rPr dirty="0" sz="1450" spc="-20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team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members</a:t>
            </a:r>
            <a:r>
              <a:rPr dirty="0" sz="1450" spc="-3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invited</a:t>
            </a:r>
            <a:r>
              <a:rPr dirty="0" sz="1450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–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can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one </a:t>
            </a:r>
            <a:r>
              <a:rPr dirty="0" sz="1450" spc="-39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person</a:t>
            </a:r>
            <a:r>
              <a:rPr dirty="0" sz="1450" spc="-3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represent?</a:t>
            </a:r>
            <a:endParaRPr sz="1450">
              <a:latin typeface="Arial"/>
              <a:cs typeface="Arial"/>
            </a:endParaRPr>
          </a:p>
          <a:p>
            <a:pPr lvl="1" marL="476884" marR="200660" indent="-207010">
              <a:lnSpc>
                <a:spcPct val="101099"/>
              </a:lnSpc>
              <a:spcBef>
                <a:spcPts val="440"/>
              </a:spcBef>
              <a:buFont typeface="Arial"/>
              <a:buChar char="•"/>
              <a:tabLst>
                <a:tab pos="476884" algn="l"/>
                <a:tab pos="477520" algn="l"/>
              </a:tabLst>
            </a:pPr>
            <a:r>
              <a:rPr dirty="0" sz="1450" spc="5" b="1">
                <a:latin typeface="Arial"/>
                <a:cs typeface="Arial"/>
              </a:rPr>
              <a:t>Challenge</a:t>
            </a:r>
            <a:r>
              <a:rPr dirty="0" sz="1450" b="1">
                <a:latin typeface="Arial"/>
                <a:cs typeface="Arial"/>
              </a:rPr>
              <a:t> </a:t>
            </a:r>
            <a:r>
              <a:rPr dirty="0" sz="1450">
                <a:latin typeface="Arial"/>
                <a:cs typeface="Arial"/>
              </a:rPr>
              <a:t>if</a:t>
            </a:r>
            <a:r>
              <a:rPr dirty="0" sz="1450" spc="5">
                <a:latin typeface="Arial"/>
                <a:cs typeface="Arial"/>
              </a:rPr>
              <a:t> you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think the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meeting</a:t>
            </a:r>
            <a:r>
              <a:rPr dirty="0" sz="145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is</a:t>
            </a:r>
            <a:r>
              <a:rPr dirty="0" sz="1450" spc="1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too</a:t>
            </a:r>
            <a:r>
              <a:rPr dirty="0" sz="145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long/lacking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in </a:t>
            </a:r>
            <a:r>
              <a:rPr dirty="0" sz="1450" spc="-39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purpose/missing</a:t>
            </a:r>
            <a:r>
              <a:rPr dirty="0" sz="1450" spc="-40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agenda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items</a:t>
            </a:r>
            <a:endParaRPr sz="145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buFont typeface="Arial"/>
              <a:buChar char="•"/>
            </a:pPr>
            <a:endParaRPr sz="2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750" b="1">
                <a:solidFill>
                  <a:srgbClr val="30859C"/>
                </a:solidFill>
                <a:latin typeface="Arial"/>
                <a:cs typeface="Arial"/>
              </a:rPr>
              <a:t>During</a:t>
            </a:r>
            <a:r>
              <a:rPr dirty="0" sz="1750" spc="-20" b="1">
                <a:solidFill>
                  <a:srgbClr val="30859C"/>
                </a:solidFill>
                <a:latin typeface="Arial"/>
                <a:cs typeface="Arial"/>
              </a:rPr>
              <a:t> </a:t>
            </a:r>
            <a:r>
              <a:rPr dirty="0" sz="1750" b="1">
                <a:solidFill>
                  <a:srgbClr val="30859C"/>
                </a:solidFill>
                <a:latin typeface="Arial"/>
                <a:cs typeface="Arial"/>
              </a:rPr>
              <a:t>the</a:t>
            </a:r>
            <a:r>
              <a:rPr dirty="0" sz="1750" spc="-30" b="1">
                <a:solidFill>
                  <a:srgbClr val="30859C"/>
                </a:solidFill>
                <a:latin typeface="Arial"/>
                <a:cs typeface="Arial"/>
              </a:rPr>
              <a:t> </a:t>
            </a:r>
            <a:r>
              <a:rPr dirty="0" sz="1750" spc="5" b="1">
                <a:solidFill>
                  <a:srgbClr val="30859C"/>
                </a:solidFill>
                <a:latin typeface="Arial"/>
                <a:cs typeface="Arial"/>
              </a:rPr>
              <a:t>Meeting</a:t>
            </a:r>
            <a:endParaRPr sz="1750">
              <a:latin typeface="Arial"/>
              <a:cs typeface="Arial"/>
            </a:endParaRPr>
          </a:p>
          <a:p>
            <a:pPr marL="263525" indent="-251460">
              <a:lnSpc>
                <a:spcPct val="100000"/>
              </a:lnSpc>
              <a:spcBef>
                <a:spcPts val="459"/>
              </a:spcBef>
              <a:buChar char="•"/>
              <a:tabLst>
                <a:tab pos="263525" algn="l"/>
                <a:tab pos="264160" algn="l"/>
              </a:tabLst>
            </a:pPr>
            <a:r>
              <a:rPr dirty="0" sz="1450" spc="10">
                <a:latin typeface="Arial"/>
                <a:cs typeface="Arial"/>
              </a:rPr>
              <a:t>As</a:t>
            </a:r>
            <a:r>
              <a:rPr dirty="0" sz="1450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a</a:t>
            </a:r>
            <a:r>
              <a:rPr dirty="0" sz="1450" spc="-10">
                <a:latin typeface="Arial"/>
                <a:cs typeface="Arial"/>
              </a:rPr>
              <a:t> </a:t>
            </a:r>
            <a:r>
              <a:rPr dirty="0" sz="1450">
                <a:latin typeface="Arial"/>
                <a:cs typeface="Arial"/>
              </a:rPr>
              <a:t>speaker,</a:t>
            </a:r>
            <a:r>
              <a:rPr dirty="0" sz="1450" spc="-40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stick</a:t>
            </a:r>
            <a:r>
              <a:rPr dirty="0" sz="1450" spc="-2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to</a:t>
            </a:r>
            <a:r>
              <a:rPr dirty="0" sz="1450" spc="-5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the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time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allocated</a:t>
            </a:r>
            <a:endParaRPr sz="1450">
              <a:latin typeface="Arial"/>
              <a:cs typeface="Arial"/>
            </a:endParaRPr>
          </a:p>
          <a:p>
            <a:pPr marL="263525" indent="-25146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263525" algn="l"/>
                <a:tab pos="264160" algn="l"/>
              </a:tabLst>
            </a:pPr>
            <a:r>
              <a:rPr dirty="0" sz="1450" spc="5" b="1">
                <a:latin typeface="Arial"/>
                <a:cs typeface="Arial"/>
              </a:rPr>
              <a:t>Listen</a:t>
            </a:r>
            <a:r>
              <a:rPr dirty="0" sz="1450" spc="-15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to</a:t>
            </a:r>
            <a:r>
              <a:rPr dirty="0" sz="1450" spc="1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the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others</a:t>
            </a:r>
            <a:r>
              <a:rPr dirty="0" sz="1450" b="1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–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avoid distractions</a:t>
            </a:r>
            <a:endParaRPr sz="1450">
              <a:latin typeface="Arial"/>
              <a:cs typeface="Arial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23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750" b="1">
                <a:solidFill>
                  <a:srgbClr val="30859C"/>
                </a:solidFill>
                <a:latin typeface="Arial"/>
                <a:cs typeface="Arial"/>
              </a:rPr>
              <a:t>After</a:t>
            </a:r>
            <a:endParaRPr sz="1750">
              <a:latin typeface="Arial"/>
              <a:cs typeface="Arial"/>
            </a:endParaRPr>
          </a:p>
          <a:p>
            <a:pPr marL="263525" indent="-251460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263525" algn="l"/>
                <a:tab pos="264160" algn="l"/>
              </a:tabLst>
            </a:pPr>
            <a:r>
              <a:rPr dirty="0" sz="1450" spc="10" b="1">
                <a:latin typeface="Arial"/>
                <a:cs typeface="Arial"/>
              </a:rPr>
              <a:t>Read</a:t>
            </a:r>
            <a:r>
              <a:rPr dirty="0" sz="1450" spc="-15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the</a:t>
            </a:r>
            <a:r>
              <a:rPr dirty="0" sz="1450" spc="-5" b="1">
                <a:latin typeface="Arial"/>
                <a:cs typeface="Arial"/>
              </a:rPr>
              <a:t> </a:t>
            </a:r>
            <a:r>
              <a:rPr dirty="0" sz="1450" spc="5" b="1">
                <a:latin typeface="Arial"/>
                <a:cs typeface="Arial"/>
              </a:rPr>
              <a:t>minutes</a:t>
            </a:r>
            <a:r>
              <a:rPr dirty="0" sz="1450" spc="-10" b="1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and</a:t>
            </a:r>
            <a:r>
              <a:rPr dirty="0" sz="1450" spc="-5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act</a:t>
            </a:r>
            <a:r>
              <a:rPr dirty="0" sz="1450" spc="-15">
                <a:latin typeface="Arial"/>
                <a:cs typeface="Arial"/>
              </a:rPr>
              <a:t> </a:t>
            </a:r>
            <a:r>
              <a:rPr dirty="0" sz="1450" spc="10">
                <a:latin typeface="Arial"/>
                <a:cs typeface="Arial"/>
              </a:rPr>
              <a:t>where</a:t>
            </a:r>
            <a:r>
              <a:rPr dirty="0" sz="1450" spc="-20">
                <a:latin typeface="Arial"/>
                <a:cs typeface="Arial"/>
              </a:rPr>
              <a:t> </a:t>
            </a:r>
            <a:r>
              <a:rPr dirty="0" sz="1450" spc="5">
                <a:latin typeface="Arial"/>
                <a:cs typeface="Arial"/>
              </a:rPr>
              <a:t>accountable</a:t>
            </a:r>
            <a:endParaRPr sz="1450">
              <a:latin typeface="Arial"/>
              <a:cs typeface="Aria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55151" y="12261267"/>
            <a:ext cx="3118369" cy="2049501"/>
          </a:xfrm>
          <a:prstGeom prst="rect">
            <a:avLst/>
          </a:prstGeom>
        </p:spPr>
      </p:pic>
      <p:grpSp>
        <p:nvGrpSpPr>
          <p:cNvPr id="12" name="object 12"/>
          <p:cNvGrpSpPr/>
          <p:nvPr/>
        </p:nvGrpSpPr>
        <p:grpSpPr>
          <a:xfrm>
            <a:off x="170884" y="1778095"/>
            <a:ext cx="814705" cy="18354040"/>
            <a:chOff x="170884" y="1778095"/>
            <a:chExt cx="814705" cy="18354040"/>
          </a:xfrm>
        </p:grpSpPr>
        <p:sp>
          <p:nvSpPr>
            <p:cNvPr id="13" name="object 13"/>
            <p:cNvSpPr/>
            <p:nvPr/>
          </p:nvSpPr>
          <p:spPr>
            <a:xfrm>
              <a:off x="198807" y="1806017"/>
              <a:ext cx="11430" cy="18298160"/>
            </a:xfrm>
            <a:custGeom>
              <a:avLst/>
              <a:gdLst/>
              <a:ahLst/>
              <a:cxnLst/>
              <a:rect l="l" t="t" r="r" b="b"/>
              <a:pathLst>
                <a:path w="11429" h="18298160">
                  <a:moveTo>
                    <a:pt x="10833" y="0"/>
                  </a:moveTo>
                  <a:lnTo>
                    <a:pt x="0" y="18297955"/>
                  </a:lnTo>
                </a:path>
              </a:pathLst>
            </a:custGeom>
            <a:ln w="55844">
              <a:solidFill>
                <a:srgbClr val="20478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5996" y="18590033"/>
              <a:ext cx="248462" cy="8770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19290" y="18316574"/>
              <a:ext cx="160810" cy="264481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30797" y="18290333"/>
              <a:ext cx="415925" cy="416559"/>
            </a:xfrm>
            <a:custGeom>
              <a:avLst/>
              <a:gdLst/>
              <a:ahLst/>
              <a:cxnLst/>
              <a:rect l="l" t="t" r="r" b="b"/>
              <a:pathLst>
                <a:path w="415925" h="416559">
                  <a:moveTo>
                    <a:pt x="334258" y="283126"/>
                  </a:moveTo>
                  <a:lnTo>
                    <a:pt x="253983" y="283126"/>
                  </a:lnTo>
                  <a:lnTo>
                    <a:pt x="277449" y="305915"/>
                  </a:lnTo>
                  <a:lnTo>
                    <a:pt x="276921" y="314784"/>
                  </a:lnTo>
                  <a:lnTo>
                    <a:pt x="352678" y="404664"/>
                  </a:lnTo>
                  <a:lnTo>
                    <a:pt x="378301" y="415972"/>
                  </a:lnTo>
                  <a:lnTo>
                    <a:pt x="392180" y="413695"/>
                  </a:lnTo>
                  <a:lnTo>
                    <a:pt x="404441" y="406045"/>
                  </a:lnTo>
                  <a:lnTo>
                    <a:pt x="412713" y="394165"/>
                  </a:lnTo>
                  <a:lnTo>
                    <a:pt x="415743" y="380408"/>
                  </a:lnTo>
                  <a:lnTo>
                    <a:pt x="413467" y="366522"/>
                  </a:lnTo>
                  <a:lnTo>
                    <a:pt x="405822" y="354253"/>
                  </a:lnTo>
                  <a:lnTo>
                    <a:pt x="403751" y="352182"/>
                  </a:lnTo>
                  <a:lnTo>
                    <a:pt x="338875" y="286579"/>
                  </a:lnTo>
                  <a:lnTo>
                    <a:pt x="334258" y="283126"/>
                  </a:lnTo>
                  <a:close/>
                </a:path>
                <a:path w="415925" h="416559">
                  <a:moveTo>
                    <a:pt x="157359" y="0"/>
                  </a:moveTo>
                  <a:lnTo>
                    <a:pt x="107335" y="7684"/>
                  </a:lnTo>
                  <a:lnTo>
                    <a:pt x="64103" y="29820"/>
                  </a:lnTo>
                  <a:lnTo>
                    <a:pt x="30146" y="63790"/>
                  </a:lnTo>
                  <a:lnTo>
                    <a:pt x="7950" y="106975"/>
                  </a:lnTo>
                  <a:lnTo>
                    <a:pt x="0" y="156755"/>
                  </a:lnTo>
                  <a:lnTo>
                    <a:pt x="7950" y="206619"/>
                  </a:lnTo>
                  <a:lnTo>
                    <a:pt x="30146" y="250052"/>
                  </a:lnTo>
                  <a:lnTo>
                    <a:pt x="64103" y="284436"/>
                  </a:lnTo>
                  <a:lnTo>
                    <a:pt x="107335" y="307152"/>
                  </a:lnTo>
                  <a:lnTo>
                    <a:pt x="157359" y="315582"/>
                  </a:lnTo>
                  <a:lnTo>
                    <a:pt x="183036" y="313522"/>
                  </a:lnTo>
                  <a:lnTo>
                    <a:pt x="208001" y="307382"/>
                  </a:lnTo>
                  <a:lnTo>
                    <a:pt x="231801" y="297229"/>
                  </a:lnTo>
                  <a:lnTo>
                    <a:pt x="253983" y="283126"/>
                  </a:lnTo>
                  <a:lnTo>
                    <a:pt x="334258" y="283126"/>
                  </a:lnTo>
                  <a:lnTo>
                    <a:pt x="331660" y="281184"/>
                  </a:lnTo>
                  <a:lnTo>
                    <a:pt x="323605" y="277602"/>
                  </a:lnTo>
                  <a:lnTo>
                    <a:pt x="319626" y="276911"/>
                  </a:lnTo>
                  <a:lnTo>
                    <a:pt x="305746" y="276911"/>
                  </a:lnTo>
                  <a:lnTo>
                    <a:pt x="282281" y="254123"/>
                  </a:lnTo>
                  <a:lnTo>
                    <a:pt x="291705" y="239622"/>
                  </a:lnTo>
                  <a:lnTo>
                    <a:pt x="62115" y="239622"/>
                  </a:lnTo>
                  <a:lnTo>
                    <a:pt x="37970" y="196171"/>
                  </a:lnTo>
                  <a:lnTo>
                    <a:pt x="32524" y="148382"/>
                  </a:lnTo>
                  <a:lnTo>
                    <a:pt x="45325" y="102018"/>
                  </a:lnTo>
                  <a:lnTo>
                    <a:pt x="75919" y="62840"/>
                  </a:lnTo>
                  <a:lnTo>
                    <a:pt x="114137" y="40138"/>
                  </a:lnTo>
                  <a:lnTo>
                    <a:pt x="158049" y="32456"/>
                  </a:lnTo>
                  <a:lnTo>
                    <a:pt x="252111" y="32456"/>
                  </a:lnTo>
                  <a:lnTo>
                    <a:pt x="250814" y="31146"/>
                  </a:lnTo>
                  <a:lnTo>
                    <a:pt x="207449" y="8430"/>
                  </a:lnTo>
                  <a:lnTo>
                    <a:pt x="157359" y="0"/>
                  </a:lnTo>
                  <a:close/>
                </a:path>
                <a:path w="415925" h="416559">
                  <a:moveTo>
                    <a:pt x="314902" y="276091"/>
                  </a:moveTo>
                  <a:lnTo>
                    <a:pt x="305746" y="276911"/>
                  </a:lnTo>
                  <a:lnTo>
                    <a:pt x="319626" y="276911"/>
                  </a:lnTo>
                  <a:lnTo>
                    <a:pt x="314902" y="276091"/>
                  </a:lnTo>
                  <a:close/>
                </a:path>
                <a:path w="415925" h="416559">
                  <a:moveTo>
                    <a:pt x="156669" y="215452"/>
                  </a:moveTo>
                  <a:lnTo>
                    <a:pt x="113479" y="220696"/>
                  </a:lnTo>
                  <a:lnTo>
                    <a:pt x="71044" y="234820"/>
                  </a:lnTo>
                  <a:lnTo>
                    <a:pt x="62115" y="239622"/>
                  </a:lnTo>
                  <a:lnTo>
                    <a:pt x="291705" y="239622"/>
                  </a:lnTo>
                  <a:lnTo>
                    <a:pt x="292154" y="238931"/>
                  </a:lnTo>
                  <a:lnTo>
                    <a:pt x="253983" y="238931"/>
                  </a:lnTo>
                  <a:lnTo>
                    <a:pt x="244138" y="234529"/>
                  </a:lnTo>
                  <a:lnTo>
                    <a:pt x="199859" y="220696"/>
                  </a:lnTo>
                  <a:lnTo>
                    <a:pt x="171152" y="216078"/>
                  </a:lnTo>
                  <a:lnTo>
                    <a:pt x="156669" y="215452"/>
                  </a:lnTo>
                  <a:close/>
                </a:path>
                <a:path w="415925" h="416559">
                  <a:moveTo>
                    <a:pt x="252111" y="32456"/>
                  </a:moveTo>
                  <a:lnTo>
                    <a:pt x="158049" y="32456"/>
                  </a:lnTo>
                  <a:lnTo>
                    <a:pt x="207084" y="42285"/>
                  </a:lnTo>
                  <a:lnTo>
                    <a:pt x="246995" y="69141"/>
                  </a:lnTo>
                  <a:lnTo>
                    <a:pt x="273837" y="109075"/>
                  </a:lnTo>
                  <a:lnTo>
                    <a:pt x="283661" y="158136"/>
                  </a:lnTo>
                  <a:lnTo>
                    <a:pt x="281741" y="180180"/>
                  </a:lnTo>
                  <a:lnTo>
                    <a:pt x="276069" y="201382"/>
                  </a:lnTo>
                  <a:lnTo>
                    <a:pt x="266773" y="221160"/>
                  </a:lnTo>
                  <a:lnTo>
                    <a:pt x="253983" y="238931"/>
                  </a:lnTo>
                  <a:lnTo>
                    <a:pt x="292154" y="238931"/>
                  </a:lnTo>
                  <a:lnTo>
                    <a:pt x="296375" y="232435"/>
                  </a:lnTo>
                  <a:lnTo>
                    <a:pt x="306523" y="209065"/>
                  </a:lnTo>
                  <a:lnTo>
                    <a:pt x="312659" y="184399"/>
                  </a:lnTo>
                  <a:lnTo>
                    <a:pt x="314719" y="158827"/>
                  </a:lnTo>
                  <a:lnTo>
                    <a:pt x="307033" y="108963"/>
                  </a:lnTo>
                  <a:lnTo>
                    <a:pt x="284870" y="65530"/>
                  </a:lnTo>
                  <a:lnTo>
                    <a:pt x="252111" y="32456"/>
                  </a:lnTo>
                  <a:close/>
                </a:path>
              </a:pathLst>
            </a:custGeom>
            <a:solidFill>
              <a:srgbClr val="20478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7759" y="18351102"/>
              <a:ext cx="139415" cy="139491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00354" y="18316704"/>
              <a:ext cx="159430" cy="264352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404495" y="2965423"/>
              <a:ext cx="581025" cy="12608560"/>
            </a:xfrm>
            <a:custGeom>
              <a:avLst/>
              <a:gdLst/>
              <a:ahLst/>
              <a:cxnLst/>
              <a:rect l="l" t="t" r="r" b="b"/>
              <a:pathLst>
                <a:path w="581025" h="12608560">
                  <a:moveTo>
                    <a:pt x="281851" y="265391"/>
                  </a:moveTo>
                  <a:lnTo>
                    <a:pt x="279577" y="254101"/>
                  </a:lnTo>
                  <a:lnTo>
                    <a:pt x="273367" y="244881"/>
                  </a:lnTo>
                  <a:lnTo>
                    <a:pt x="264147" y="238671"/>
                  </a:lnTo>
                  <a:lnTo>
                    <a:pt x="252869" y="236385"/>
                  </a:lnTo>
                  <a:lnTo>
                    <a:pt x="241579" y="238671"/>
                  </a:lnTo>
                  <a:lnTo>
                    <a:pt x="232371" y="244881"/>
                  </a:lnTo>
                  <a:lnTo>
                    <a:pt x="226161" y="254101"/>
                  </a:lnTo>
                  <a:lnTo>
                    <a:pt x="223875" y="265391"/>
                  </a:lnTo>
                  <a:lnTo>
                    <a:pt x="226161" y="276682"/>
                  </a:lnTo>
                  <a:lnTo>
                    <a:pt x="232371" y="285902"/>
                  </a:lnTo>
                  <a:lnTo>
                    <a:pt x="241579" y="292112"/>
                  </a:lnTo>
                  <a:lnTo>
                    <a:pt x="252869" y="294386"/>
                  </a:lnTo>
                  <a:lnTo>
                    <a:pt x="264147" y="292112"/>
                  </a:lnTo>
                  <a:lnTo>
                    <a:pt x="273367" y="285902"/>
                  </a:lnTo>
                  <a:lnTo>
                    <a:pt x="279577" y="276682"/>
                  </a:lnTo>
                  <a:lnTo>
                    <a:pt x="281851" y="265391"/>
                  </a:lnTo>
                  <a:close/>
                </a:path>
                <a:path w="581025" h="12608560">
                  <a:moveTo>
                    <a:pt x="368820" y="125209"/>
                  </a:moveTo>
                  <a:lnTo>
                    <a:pt x="366522" y="113969"/>
                  </a:lnTo>
                  <a:lnTo>
                    <a:pt x="360273" y="104749"/>
                  </a:lnTo>
                  <a:lnTo>
                    <a:pt x="351053" y="98501"/>
                  </a:lnTo>
                  <a:lnTo>
                    <a:pt x="339826" y="96202"/>
                  </a:lnTo>
                  <a:lnTo>
                    <a:pt x="328599" y="98501"/>
                  </a:lnTo>
                  <a:lnTo>
                    <a:pt x="319379" y="104749"/>
                  </a:lnTo>
                  <a:lnTo>
                    <a:pt x="313131" y="113969"/>
                  </a:lnTo>
                  <a:lnTo>
                    <a:pt x="310845" y="125209"/>
                  </a:lnTo>
                  <a:lnTo>
                    <a:pt x="313131" y="136436"/>
                  </a:lnTo>
                  <a:lnTo>
                    <a:pt x="319379" y="145669"/>
                  </a:lnTo>
                  <a:lnTo>
                    <a:pt x="328599" y="151917"/>
                  </a:lnTo>
                  <a:lnTo>
                    <a:pt x="339826" y="154203"/>
                  </a:lnTo>
                  <a:lnTo>
                    <a:pt x="351053" y="151917"/>
                  </a:lnTo>
                  <a:lnTo>
                    <a:pt x="360273" y="145669"/>
                  </a:lnTo>
                  <a:lnTo>
                    <a:pt x="366522" y="136436"/>
                  </a:lnTo>
                  <a:lnTo>
                    <a:pt x="368820" y="125209"/>
                  </a:lnTo>
                  <a:close/>
                </a:path>
                <a:path w="581025" h="12608560">
                  <a:moveTo>
                    <a:pt x="477862" y="12055526"/>
                  </a:moveTo>
                  <a:lnTo>
                    <a:pt x="418503" y="12055526"/>
                  </a:lnTo>
                  <a:lnTo>
                    <a:pt x="418503" y="12096966"/>
                  </a:lnTo>
                  <a:lnTo>
                    <a:pt x="410260" y="12140044"/>
                  </a:lnTo>
                  <a:lnTo>
                    <a:pt x="395452" y="12185421"/>
                  </a:lnTo>
                  <a:lnTo>
                    <a:pt x="375323" y="12229071"/>
                  </a:lnTo>
                  <a:lnTo>
                    <a:pt x="351078" y="12266981"/>
                  </a:lnTo>
                  <a:lnTo>
                    <a:pt x="323951" y="12295149"/>
                  </a:lnTo>
                  <a:lnTo>
                    <a:pt x="316090" y="12302617"/>
                  </a:lnTo>
                  <a:lnTo>
                    <a:pt x="310235" y="12311380"/>
                  </a:lnTo>
                  <a:lnTo>
                    <a:pt x="306578" y="12321172"/>
                  </a:lnTo>
                  <a:lnTo>
                    <a:pt x="305320" y="12331751"/>
                  </a:lnTo>
                  <a:lnTo>
                    <a:pt x="306565" y="12342330"/>
                  </a:lnTo>
                  <a:lnTo>
                    <a:pt x="310146" y="12352122"/>
                  </a:lnTo>
                  <a:lnTo>
                    <a:pt x="315798" y="12360885"/>
                  </a:lnTo>
                  <a:lnTo>
                    <a:pt x="323253" y="12368352"/>
                  </a:lnTo>
                  <a:lnTo>
                    <a:pt x="340537" y="12384773"/>
                  </a:lnTo>
                  <a:lnTo>
                    <a:pt x="356908" y="12405474"/>
                  </a:lnTo>
                  <a:lnTo>
                    <a:pt x="371983" y="12429528"/>
                  </a:lnTo>
                  <a:lnTo>
                    <a:pt x="385368" y="12456046"/>
                  </a:lnTo>
                  <a:lnTo>
                    <a:pt x="183845" y="12456046"/>
                  </a:lnTo>
                  <a:lnTo>
                    <a:pt x="197523" y="12429439"/>
                  </a:lnTo>
                  <a:lnTo>
                    <a:pt x="212572" y="12405208"/>
                  </a:lnTo>
                  <a:lnTo>
                    <a:pt x="228777" y="12384481"/>
                  </a:lnTo>
                  <a:lnTo>
                    <a:pt x="245960" y="12368352"/>
                  </a:lnTo>
                  <a:lnTo>
                    <a:pt x="253428" y="12360885"/>
                  </a:lnTo>
                  <a:lnTo>
                    <a:pt x="259067" y="12352122"/>
                  </a:lnTo>
                  <a:lnTo>
                    <a:pt x="262648" y="12342330"/>
                  </a:lnTo>
                  <a:lnTo>
                    <a:pt x="263906" y="12331751"/>
                  </a:lnTo>
                  <a:lnTo>
                    <a:pt x="262648" y="12321172"/>
                  </a:lnTo>
                  <a:lnTo>
                    <a:pt x="259067" y="12311380"/>
                  </a:lnTo>
                  <a:lnTo>
                    <a:pt x="253428" y="12302617"/>
                  </a:lnTo>
                  <a:lnTo>
                    <a:pt x="245960" y="12295149"/>
                  </a:lnTo>
                  <a:lnTo>
                    <a:pt x="218770" y="12266981"/>
                  </a:lnTo>
                  <a:lnTo>
                    <a:pt x="194386" y="12229071"/>
                  </a:lnTo>
                  <a:lnTo>
                    <a:pt x="174155" y="12185421"/>
                  </a:lnTo>
                  <a:lnTo>
                    <a:pt x="159385" y="12140044"/>
                  </a:lnTo>
                  <a:lnTo>
                    <a:pt x="151409" y="12096966"/>
                  </a:lnTo>
                  <a:lnTo>
                    <a:pt x="418503" y="12096966"/>
                  </a:lnTo>
                  <a:lnTo>
                    <a:pt x="418503" y="12055526"/>
                  </a:lnTo>
                  <a:lnTo>
                    <a:pt x="91363" y="12055526"/>
                  </a:lnTo>
                  <a:lnTo>
                    <a:pt x="91363" y="12096966"/>
                  </a:lnTo>
                  <a:lnTo>
                    <a:pt x="109308" y="12096966"/>
                  </a:lnTo>
                  <a:lnTo>
                    <a:pt x="118122" y="12146369"/>
                  </a:lnTo>
                  <a:lnTo>
                    <a:pt x="134912" y="12199391"/>
                  </a:lnTo>
                  <a:lnTo>
                    <a:pt x="158902" y="12251195"/>
                  </a:lnTo>
                  <a:lnTo>
                    <a:pt x="189280" y="12296927"/>
                  </a:lnTo>
                  <a:lnTo>
                    <a:pt x="225259" y="12331751"/>
                  </a:lnTo>
                  <a:lnTo>
                    <a:pt x="189204" y="12366574"/>
                  </a:lnTo>
                  <a:lnTo>
                    <a:pt x="158699" y="12412307"/>
                  </a:lnTo>
                  <a:lnTo>
                    <a:pt x="134620" y="12464110"/>
                  </a:lnTo>
                  <a:lnTo>
                    <a:pt x="117856" y="12517133"/>
                  </a:lnTo>
                  <a:lnTo>
                    <a:pt x="109308" y="12566536"/>
                  </a:lnTo>
                  <a:lnTo>
                    <a:pt x="91363" y="12566536"/>
                  </a:lnTo>
                  <a:lnTo>
                    <a:pt x="91363" y="12607976"/>
                  </a:lnTo>
                  <a:lnTo>
                    <a:pt x="477862" y="12607976"/>
                  </a:lnTo>
                  <a:lnTo>
                    <a:pt x="477862" y="12566536"/>
                  </a:lnTo>
                  <a:lnTo>
                    <a:pt x="459219" y="12566536"/>
                  </a:lnTo>
                  <a:lnTo>
                    <a:pt x="450672" y="12517133"/>
                  </a:lnTo>
                  <a:lnTo>
                    <a:pt x="433908" y="12464110"/>
                  </a:lnTo>
                  <a:lnTo>
                    <a:pt x="409829" y="12412307"/>
                  </a:lnTo>
                  <a:lnTo>
                    <a:pt x="379323" y="12366574"/>
                  </a:lnTo>
                  <a:lnTo>
                    <a:pt x="343268" y="12331751"/>
                  </a:lnTo>
                  <a:lnTo>
                    <a:pt x="379323" y="12296927"/>
                  </a:lnTo>
                  <a:lnTo>
                    <a:pt x="409829" y="12251195"/>
                  </a:lnTo>
                  <a:lnTo>
                    <a:pt x="433908" y="12199391"/>
                  </a:lnTo>
                  <a:lnTo>
                    <a:pt x="450672" y="12146369"/>
                  </a:lnTo>
                  <a:lnTo>
                    <a:pt x="459219" y="12096966"/>
                  </a:lnTo>
                  <a:lnTo>
                    <a:pt x="477862" y="12096966"/>
                  </a:lnTo>
                  <a:lnTo>
                    <a:pt x="477862" y="12055526"/>
                  </a:lnTo>
                  <a:close/>
                </a:path>
                <a:path w="581025" h="12608560">
                  <a:moveTo>
                    <a:pt x="571461" y="5236311"/>
                  </a:moveTo>
                  <a:lnTo>
                    <a:pt x="461035" y="5236311"/>
                  </a:lnTo>
                  <a:lnTo>
                    <a:pt x="461035" y="5326088"/>
                  </a:lnTo>
                  <a:lnTo>
                    <a:pt x="461035" y="5408955"/>
                  </a:lnTo>
                  <a:lnTo>
                    <a:pt x="129743" y="5408955"/>
                  </a:lnTo>
                  <a:lnTo>
                    <a:pt x="129743" y="5326088"/>
                  </a:lnTo>
                  <a:lnTo>
                    <a:pt x="461035" y="5326088"/>
                  </a:lnTo>
                  <a:lnTo>
                    <a:pt x="461035" y="5236311"/>
                  </a:lnTo>
                  <a:lnTo>
                    <a:pt x="164947" y="5236311"/>
                  </a:lnTo>
                  <a:lnTo>
                    <a:pt x="231203" y="5224577"/>
                  </a:lnTo>
                  <a:lnTo>
                    <a:pt x="250685" y="5221122"/>
                  </a:lnTo>
                  <a:lnTo>
                    <a:pt x="363715" y="5201094"/>
                  </a:lnTo>
                  <a:lnTo>
                    <a:pt x="476745" y="5181066"/>
                  </a:lnTo>
                  <a:lnTo>
                    <a:pt x="562483" y="5165877"/>
                  </a:lnTo>
                  <a:lnTo>
                    <a:pt x="561632" y="5161038"/>
                  </a:lnTo>
                  <a:lnTo>
                    <a:pt x="548792" y="5088534"/>
                  </a:lnTo>
                  <a:lnTo>
                    <a:pt x="543166" y="5056771"/>
                  </a:lnTo>
                  <a:lnTo>
                    <a:pt x="522452" y="5060467"/>
                  </a:lnTo>
                  <a:lnTo>
                    <a:pt x="522452" y="5096827"/>
                  </a:lnTo>
                  <a:lnTo>
                    <a:pt x="484492" y="5150688"/>
                  </a:lnTo>
                  <a:lnTo>
                    <a:pt x="430657" y="5161038"/>
                  </a:lnTo>
                  <a:lnTo>
                    <a:pt x="467715" y="5107178"/>
                  </a:lnTo>
                  <a:lnTo>
                    <a:pt x="474827" y="5096827"/>
                  </a:lnTo>
                  <a:lnTo>
                    <a:pt x="521081" y="5088534"/>
                  </a:lnTo>
                  <a:lnTo>
                    <a:pt x="522452" y="5096827"/>
                  </a:lnTo>
                  <a:lnTo>
                    <a:pt x="522452" y="5060467"/>
                  </a:lnTo>
                  <a:lnTo>
                    <a:pt x="417550" y="5079136"/>
                  </a:lnTo>
                  <a:lnTo>
                    <a:pt x="417550" y="5107178"/>
                  </a:lnTo>
                  <a:lnTo>
                    <a:pt x="372694" y="5171402"/>
                  </a:lnTo>
                  <a:lnTo>
                    <a:pt x="318160" y="5181066"/>
                  </a:lnTo>
                  <a:lnTo>
                    <a:pt x="355790" y="5127206"/>
                  </a:lnTo>
                  <a:lnTo>
                    <a:pt x="363029" y="5116842"/>
                  </a:lnTo>
                  <a:lnTo>
                    <a:pt x="417550" y="5107178"/>
                  </a:lnTo>
                  <a:lnTo>
                    <a:pt x="417550" y="5079136"/>
                  </a:lnTo>
                  <a:lnTo>
                    <a:pt x="305054" y="5099151"/>
                  </a:lnTo>
                  <a:lnTo>
                    <a:pt x="305054" y="5127206"/>
                  </a:lnTo>
                  <a:lnTo>
                    <a:pt x="260184" y="5191430"/>
                  </a:lnTo>
                  <a:lnTo>
                    <a:pt x="205663" y="5201094"/>
                  </a:lnTo>
                  <a:lnTo>
                    <a:pt x="243293" y="5147234"/>
                  </a:lnTo>
                  <a:lnTo>
                    <a:pt x="250532" y="5136870"/>
                  </a:lnTo>
                  <a:lnTo>
                    <a:pt x="305054" y="5127206"/>
                  </a:lnTo>
                  <a:lnTo>
                    <a:pt x="305054" y="5099151"/>
                  </a:lnTo>
                  <a:lnTo>
                    <a:pt x="193243" y="5119052"/>
                  </a:lnTo>
                  <a:lnTo>
                    <a:pt x="193243" y="5147234"/>
                  </a:lnTo>
                  <a:lnTo>
                    <a:pt x="148386" y="5211457"/>
                  </a:lnTo>
                  <a:lnTo>
                    <a:pt x="93853" y="5221122"/>
                  </a:lnTo>
                  <a:lnTo>
                    <a:pt x="131483" y="5167261"/>
                  </a:lnTo>
                  <a:lnTo>
                    <a:pt x="138722" y="5156898"/>
                  </a:lnTo>
                  <a:lnTo>
                    <a:pt x="193243" y="5147234"/>
                  </a:lnTo>
                  <a:lnTo>
                    <a:pt x="193243" y="5119052"/>
                  </a:lnTo>
                  <a:lnTo>
                    <a:pt x="80746" y="5139080"/>
                  </a:lnTo>
                  <a:lnTo>
                    <a:pt x="80746" y="5167261"/>
                  </a:lnTo>
                  <a:lnTo>
                    <a:pt x="40716" y="5224577"/>
                  </a:lnTo>
                  <a:lnTo>
                    <a:pt x="31737" y="5175542"/>
                  </a:lnTo>
                  <a:lnTo>
                    <a:pt x="80746" y="5167261"/>
                  </a:lnTo>
                  <a:lnTo>
                    <a:pt x="80746" y="5139080"/>
                  </a:lnTo>
                  <a:lnTo>
                    <a:pt x="0" y="5153444"/>
                  </a:lnTo>
                  <a:lnTo>
                    <a:pt x="17945" y="5254955"/>
                  </a:lnTo>
                  <a:lnTo>
                    <a:pt x="19316" y="5526341"/>
                  </a:lnTo>
                  <a:lnTo>
                    <a:pt x="21501" y="5537073"/>
                  </a:lnTo>
                  <a:lnTo>
                    <a:pt x="27432" y="5545848"/>
                  </a:lnTo>
                  <a:lnTo>
                    <a:pt x="36207" y="5551792"/>
                  </a:lnTo>
                  <a:lnTo>
                    <a:pt x="46926" y="5553964"/>
                  </a:lnTo>
                  <a:lnTo>
                    <a:pt x="543852" y="5553964"/>
                  </a:lnTo>
                  <a:lnTo>
                    <a:pt x="554570" y="5551792"/>
                  </a:lnTo>
                  <a:lnTo>
                    <a:pt x="563346" y="5545848"/>
                  </a:lnTo>
                  <a:lnTo>
                    <a:pt x="569277" y="5537073"/>
                  </a:lnTo>
                  <a:lnTo>
                    <a:pt x="571461" y="5526341"/>
                  </a:lnTo>
                  <a:lnTo>
                    <a:pt x="571461" y="5408955"/>
                  </a:lnTo>
                  <a:lnTo>
                    <a:pt x="571461" y="5326088"/>
                  </a:lnTo>
                  <a:lnTo>
                    <a:pt x="571461" y="5236311"/>
                  </a:lnTo>
                  <a:close/>
                </a:path>
                <a:path w="581025" h="12608560">
                  <a:moveTo>
                    <a:pt x="580605" y="318643"/>
                  </a:moveTo>
                  <a:lnTo>
                    <a:pt x="573798" y="300609"/>
                  </a:lnTo>
                  <a:lnTo>
                    <a:pt x="526173" y="217741"/>
                  </a:lnTo>
                  <a:lnTo>
                    <a:pt x="526072" y="212902"/>
                  </a:lnTo>
                  <a:lnTo>
                    <a:pt x="525627" y="206692"/>
                  </a:lnTo>
                  <a:lnTo>
                    <a:pt x="524446" y="190119"/>
                  </a:lnTo>
                  <a:lnTo>
                    <a:pt x="522973" y="169506"/>
                  </a:lnTo>
                  <a:lnTo>
                    <a:pt x="510540" y="127177"/>
                  </a:lnTo>
                  <a:lnTo>
                    <a:pt x="489546" y="88595"/>
                  </a:lnTo>
                  <a:lnTo>
                    <a:pt x="464032" y="58915"/>
                  </a:lnTo>
                  <a:lnTo>
                    <a:pt x="460717" y="55054"/>
                  </a:lnTo>
                  <a:lnTo>
                    <a:pt x="443903" y="42341"/>
                  </a:lnTo>
                  <a:lnTo>
                    <a:pt x="424713" y="27838"/>
                  </a:lnTo>
                  <a:lnTo>
                    <a:pt x="421957" y="26593"/>
                  </a:lnTo>
                  <a:lnTo>
                    <a:pt x="421957" y="114160"/>
                  </a:lnTo>
                  <a:lnTo>
                    <a:pt x="421957" y="134874"/>
                  </a:lnTo>
                  <a:lnTo>
                    <a:pt x="404698" y="143167"/>
                  </a:lnTo>
                  <a:lnTo>
                    <a:pt x="403326" y="148691"/>
                  </a:lnTo>
                  <a:lnTo>
                    <a:pt x="397802" y="158356"/>
                  </a:lnTo>
                  <a:lnTo>
                    <a:pt x="404012" y="176301"/>
                  </a:lnTo>
                  <a:lnTo>
                    <a:pt x="390207" y="190119"/>
                  </a:lnTo>
                  <a:lnTo>
                    <a:pt x="372262" y="183908"/>
                  </a:lnTo>
                  <a:lnTo>
                    <a:pt x="367436" y="186664"/>
                  </a:lnTo>
                  <a:lnTo>
                    <a:pt x="362597" y="188734"/>
                  </a:lnTo>
                  <a:lnTo>
                    <a:pt x="357085" y="190119"/>
                  </a:lnTo>
                  <a:lnTo>
                    <a:pt x="348805" y="206692"/>
                  </a:lnTo>
                  <a:lnTo>
                    <a:pt x="335686" y="206692"/>
                  </a:lnTo>
                  <a:lnTo>
                    <a:pt x="335686" y="254342"/>
                  </a:lnTo>
                  <a:lnTo>
                    <a:pt x="335000" y="275056"/>
                  </a:lnTo>
                  <a:lnTo>
                    <a:pt x="317741" y="283337"/>
                  </a:lnTo>
                  <a:lnTo>
                    <a:pt x="316357" y="288861"/>
                  </a:lnTo>
                  <a:lnTo>
                    <a:pt x="314286" y="293700"/>
                  </a:lnTo>
                  <a:lnTo>
                    <a:pt x="311531" y="298538"/>
                  </a:lnTo>
                  <a:lnTo>
                    <a:pt x="317055" y="316484"/>
                  </a:lnTo>
                  <a:lnTo>
                    <a:pt x="303250" y="330301"/>
                  </a:lnTo>
                  <a:lnTo>
                    <a:pt x="285305" y="324091"/>
                  </a:lnTo>
                  <a:lnTo>
                    <a:pt x="280466" y="326847"/>
                  </a:lnTo>
                  <a:lnTo>
                    <a:pt x="275640" y="328917"/>
                  </a:lnTo>
                  <a:lnTo>
                    <a:pt x="270116" y="330301"/>
                  </a:lnTo>
                  <a:lnTo>
                    <a:pt x="262521" y="346875"/>
                  </a:lnTo>
                  <a:lnTo>
                    <a:pt x="243205" y="346875"/>
                  </a:lnTo>
                  <a:lnTo>
                    <a:pt x="234924" y="329615"/>
                  </a:lnTo>
                  <a:lnTo>
                    <a:pt x="232156" y="328917"/>
                  </a:lnTo>
                  <a:lnTo>
                    <a:pt x="229400" y="328231"/>
                  </a:lnTo>
                  <a:lnTo>
                    <a:pt x="224574" y="326161"/>
                  </a:lnTo>
                  <a:lnTo>
                    <a:pt x="219735" y="323392"/>
                  </a:lnTo>
                  <a:lnTo>
                    <a:pt x="201790" y="328917"/>
                  </a:lnTo>
                  <a:lnTo>
                    <a:pt x="187985" y="315112"/>
                  </a:lnTo>
                  <a:lnTo>
                    <a:pt x="194195" y="297154"/>
                  </a:lnTo>
                  <a:lnTo>
                    <a:pt x="191439" y="292315"/>
                  </a:lnTo>
                  <a:lnTo>
                    <a:pt x="189369" y="287489"/>
                  </a:lnTo>
                  <a:lnTo>
                    <a:pt x="187985" y="281965"/>
                  </a:lnTo>
                  <a:lnTo>
                    <a:pt x="170738" y="273672"/>
                  </a:lnTo>
                  <a:lnTo>
                    <a:pt x="170738" y="254342"/>
                  </a:lnTo>
                  <a:lnTo>
                    <a:pt x="187985" y="246049"/>
                  </a:lnTo>
                  <a:lnTo>
                    <a:pt x="189369" y="240525"/>
                  </a:lnTo>
                  <a:lnTo>
                    <a:pt x="191439" y="235699"/>
                  </a:lnTo>
                  <a:lnTo>
                    <a:pt x="194195" y="230860"/>
                  </a:lnTo>
                  <a:lnTo>
                    <a:pt x="187985" y="212902"/>
                  </a:lnTo>
                  <a:lnTo>
                    <a:pt x="201790" y="199097"/>
                  </a:lnTo>
                  <a:lnTo>
                    <a:pt x="219735" y="205308"/>
                  </a:lnTo>
                  <a:lnTo>
                    <a:pt x="224574" y="202552"/>
                  </a:lnTo>
                  <a:lnTo>
                    <a:pt x="229400" y="200482"/>
                  </a:lnTo>
                  <a:lnTo>
                    <a:pt x="234924" y="199097"/>
                  </a:lnTo>
                  <a:lnTo>
                    <a:pt x="243205" y="181825"/>
                  </a:lnTo>
                  <a:lnTo>
                    <a:pt x="263220" y="181825"/>
                  </a:lnTo>
                  <a:lnTo>
                    <a:pt x="271500" y="199097"/>
                  </a:lnTo>
                  <a:lnTo>
                    <a:pt x="277025" y="200482"/>
                  </a:lnTo>
                  <a:lnTo>
                    <a:pt x="281851" y="202552"/>
                  </a:lnTo>
                  <a:lnTo>
                    <a:pt x="286689" y="205308"/>
                  </a:lnTo>
                  <a:lnTo>
                    <a:pt x="304622" y="199097"/>
                  </a:lnTo>
                  <a:lnTo>
                    <a:pt x="318427" y="212902"/>
                  </a:lnTo>
                  <a:lnTo>
                    <a:pt x="312216" y="230860"/>
                  </a:lnTo>
                  <a:lnTo>
                    <a:pt x="314985" y="235699"/>
                  </a:lnTo>
                  <a:lnTo>
                    <a:pt x="317055" y="240525"/>
                  </a:lnTo>
                  <a:lnTo>
                    <a:pt x="318427" y="246049"/>
                  </a:lnTo>
                  <a:lnTo>
                    <a:pt x="335686" y="254342"/>
                  </a:lnTo>
                  <a:lnTo>
                    <a:pt x="335686" y="206692"/>
                  </a:lnTo>
                  <a:lnTo>
                    <a:pt x="329476" y="206692"/>
                  </a:lnTo>
                  <a:lnTo>
                    <a:pt x="325831" y="199097"/>
                  </a:lnTo>
                  <a:lnTo>
                    <a:pt x="321195" y="189433"/>
                  </a:lnTo>
                  <a:lnTo>
                    <a:pt x="315671" y="188048"/>
                  </a:lnTo>
                  <a:lnTo>
                    <a:pt x="310845" y="185978"/>
                  </a:lnTo>
                  <a:lnTo>
                    <a:pt x="306006" y="183210"/>
                  </a:lnTo>
                  <a:lnTo>
                    <a:pt x="288061" y="189433"/>
                  </a:lnTo>
                  <a:lnTo>
                    <a:pt x="280466" y="181825"/>
                  </a:lnTo>
                  <a:lnTo>
                    <a:pt x="274256" y="175615"/>
                  </a:lnTo>
                  <a:lnTo>
                    <a:pt x="280466" y="157657"/>
                  </a:lnTo>
                  <a:lnTo>
                    <a:pt x="277710" y="152831"/>
                  </a:lnTo>
                  <a:lnTo>
                    <a:pt x="275640" y="147993"/>
                  </a:lnTo>
                  <a:lnTo>
                    <a:pt x="274256" y="142468"/>
                  </a:lnTo>
                  <a:lnTo>
                    <a:pt x="257009" y="134188"/>
                  </a:lnTo>
                  <a:lnTo>
                    <a:pt x="257009" y="114846"/>
                  </a:lnTo>
                  <a:lnTo>
                    <a:pt x="274256" y="106565"/>
                  </a:lnTo>
                  <a:lnTo>
                    <a:pt x="275640" y="101041"/>
                  </a:lnTo>
                  <a:lnTo>
                    <a:pt x="277710" y="96202"/>
                  </a:lnTo>
                  <a:lnTo>
                    <a:pt x="280466" y="91363"/>
                  </a:lnTo>
                  <a:lnTo>
                    <a:pt x="274955" y="73418"/>
                  </a:lnTo>
                  <a:lnTo>
                    <a:pt x="288759" y="59601"/>
                  </a:lnTo>
                  <a:lnTo>
                    <a:pt x="306705" y="65824"/>
                  </a:lnTo>
                  <a:lnTo>
                    <a:pt x="311531" y="63055"/>
                  </a:lnTo>
                  <a:lnTo>
                    <a:pt x="316357" y="60985"/>
                  </a:lnTo>
                  <a:lnTo>
                    <a:pt x="321881" y="59601"/>
                  </a:lnTo>
                  <a:lnTo>
                    <a:pt x="330161" y="42341"/>
                  </a:lnTo>
                  <a:lnTo>
                    <a:pt x="349491" y="42341"/>
                  </a:lnTo>
                  <a:lnTo>
                    <a:pt x="357771" y="58915"/>
                  </a:lnTo>
                  <a:lnTo>
                    <a:pt x="363296" y="60299"/>
                  </a:lnTo>
                  <a:lnTo>
                    <a:pt x="368122" y="62369"/>
                  </a:lnTo>
                  <a:lnTo>
                    <a:pt x="372960" y="65125"/>
                  </a:lnTo>
                  <a:lnTo>
                    <a:pt x="390906" y="58915"/>
                  </a:lnTo>
                  <a:lnTo>
                    <a:pt x="404698" y="72720"/>
                  </a:lnTo>
                  <a:lnTo>
                    <a:pt x="398487" y="90678"/>
                  </a:lnTo>
                  <a:lnTo>
                    <a:pt x="401256" y="95516"/>
                  </a:lnTo>
                  <a:lnTo>
                    <a:pt x="403326" y="100342"/>
                  </a:lnTo>
                  <a:lnTo>
                    <a:pt x="404698" y="105867"/>
                  </a:lnTo>
                  <a:lnTo>
                    <a:pt x="421957" y="114160"/>
                  </a:lnTo>
                  <a:lnTo>
                    <a:pt x="421957" y="26593"/>
                  </a:lnTo>
                  <a:lnTo>
                    <a:pt x="383794" y="9271"/>
                  </a:lnTo>
                  <a:lnTo>
                    <a:pt x="340690" y="0"/>
                  </a:lnTo>
                  <a:lnTo>
                    <a:pt x="296862" y="0"/>
                  </a:lnTo>
                  <a:lnTo>
                    <a:pt x="253758" y="9271"/>
                  </a:lnTo>
                  <a:lnTo>
                    <a:pt x="212839" y="27838"/>
                  </a:lnTo>
                  <a:lnTo>
                    <a:pt x="176834" y="54787"/>
                  </a:lnTo>
                  <a:lnTo>
                    <a:pt x="148005" y="88303"/>
                  </a:lnTo>
                  <a:lnTo>
                    <a:pt x="127012" y="126974"/>
                  </a:lnTo>
                  <a:lnTo>
                    <a:pt x="114579" y="169443"/>
                  </a:lnTo>
                  <a:lnTo>
                    <a:pt x="111379" y="214287"/>
                  </a:lnTo>
                  <a:lnTo>
                    <a:pt x="116827" y="262445"/>
                  </a:lnTo>
                  <a:lnTo>
                    <a:pt x="132689" y="307428"/>
                  </a:lnTo>
                  <a:lnTo>
                    <a:pt x="158254" y="347624"/>
                  </a:lnTo>
                  <a:lnTo>
                    <a:pt x="192824" y="381406"/>
                  </a:lnTo>
                  <a:lnTo>
                    <a:pt x="192824" y="556107"/>
                  </a:lnTo>
                  <a:lnTo>
                    <a:pt x="410921" y="556107"/>
                  </a:lnTo>
                  <a:lnTo>
                    <a:pt x="410921" y="473240"/>
                  </a:lnTo>
                  <a:lnTo>
                    <a:pt x="444728" y="473240"/>
                  </a:lnTo>
                  <a:lnTo>
                    <a:pt x="490347" y="459257"/>
                  </a:lnTo>
                  <a:lnTo>
                    <a:pt x="520141" y="422059"/>
                  </a:lnTo>
                  <a:lnTo>
                    <a:pt x="526173" y="390385"/>
                  </a:lnTo>
                  <a:lnTo>
                    <a:pt x="526173" y="348945"/>
                  </a:lnTo>
                  <a:lnTo>
                    <a:pt x="556539" y="348945"/>
                  </a:lnTo>
                  <a:lnTo>
                    <a:pt x="561936" y="346875"/>
                  </a:lnTo>
                  <a:lnTo>
                    <a:pt x="569137" y="344106"/>
                  </a:lnTo>
                  <a:lnTo>
                    <a:pt x="578104" y="333578"/>
                  </a:lnTo>
                  <a:lnTo>
                    <a:pt x="578662" y="330301"/>
                  </a:lnTo>
                  <a:lnTo>
                    <a:pt x="580605" y="318643"/>
                  </a:lnTo>
                  <a:close/>
                </a:path>
              </a:pathLst>
            </a:custGeom>
            <a:solidFill>
              <a:srgbClr val="20478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40049" y="11247744"/>
              <a:ext cx="82268" cy="7598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533133" y="11282425"/>
              <a:ext cx="434975" cy="415290"/>
            </a:xfrm>
            <a:custGeom>
              <a:avLst/>
              <a:gdLst/>
              <a:ahLst/>
              <a:cxnLst/>
              <a:rect l="l" t="t" r="r" b="b"/>
              <a:pathLst>
                <a:path w="434975" h="415290">
                  <a:moveTo>
                    <a:pt x="150037" y="18808"/>
                  </a:moveTo>
                  <a:lnTo>
                    <a:pt x="144868" y="9537"/>
                  </a:lnTo>
                  <a:lnTo>
                    <a:pt x="136829" y="3187"/>
                  </a:lnTo>
                  <a:lnTo>
                    <a:pt x="127000" y="317"/>
                  </a:lnTo>
                  <a:lnTo>
                    <a:pt x="116459" y="1485"/>
                  </a:lnTo>
                  <a:lnTo>
                    <a:pt x="22352" y="138264"/>
                  </a:lnTo>
                  <a:lnTo>
                    <a:pt x="18275" y="149987"/>
                  </a:lnTo>
                  <a:lnTo>
                    <a:pt x="28435" y="230111"/>
                  </a:lnTo>
                  <a:lnTo>
                    <a:pt x="0" y="258559"/>
                  </a:lnTo>
                  <a:lnTo>
                    <a:pt x="26911" y="285496"/>
                  </a:lnTo>
                  <a:lnTo>
                    <a:pt x="57353" y="255041"/>
                  </a:lnTo>
                  <a:lnTo>
                    <a:pt x="49618" y="194068"/>
                  </a:lnTo>
                  <a:lnTo>
                    <a:pt x="49301" y="185267"/>
                  </a:lnTo>
                  <a:lnTo>
                    <a:pt x="140246" y="27609"/>
                  </a:lnTo>
                  <a:lnTo>
                    <a:pt x="144754" y="22733"/>
                  </a:lnTo>
                  <a:lnTo>
                    <a:pt x="150037" y="18808"/>
                  </a:lnTo>
                  <a:close/>
                </a:path>
                <a:path w="434975" h="415290">
                  <a:moveTo>
                    <a:pt x="434619" y="187058"/>
                  </a:moveTo>
                  <a:lnTo>
                    <a:pt x="432892" y="178079"/>
                  </a:lnTo>
                  <a:lnTo>
                    <a:pt x="427697" y="170167"/>
                  </a:lnTo>
                  <a:lnTo>
                    <a:pt x="419849" y="164846"/>
                  </a:lnTo>
                  <a:lnTo>
                    <a:pt x="410883" y="163017"/>
                  </a:lnTo>
                  <a:lnTo>
                    <a:pt x="401878" y="164680"/>
                  </a:lnTo>
                  <a:lnTo>
                    <a:pt x="393928" y="169849"/>
                  </a:lnTo>
                  <a:lnTo>
                    <a:pt x="317461" y="246011"/>
                  </a:lnTo>
                  <a:lnTo>
                    <a:pt x="314248" y="246011"/>
                  </a:lnTo>
                  <a:lnTo>
                    <a:pt x="310172" y="241960"/>
                  </a:lnTo>
                  <a:lnTo>
                    <a:pt x="310172" y="238709"/>
                  </a:lnTo>
                  <a:lnTo>
                    <a:pt x="423900" y="124663"/>
                  </a:lnTo>
                  <a:lnTo>
                    <a:pt x="429272" y="116662"/>
                  </a:lnTo>
                  <a:lnTo>
                    <a:pt x="431114" y="107543"/>
                  </a:lnTo>
                  <a:lnTo>
                    <a:pt x="429387" y="98399"/>
                  </a:lnTo>
                  <a:lnTo>
                    <a:pt x="424103" y="90347"/>
                  </a:lnTo>
                  <a:lnTo>
                    <a:pt x="416115" y="84963"/>
                  </a:lnTo>
                  <a:lnTo>
                    <a:pt x="406996" y="83134"/>
                  </a:lnTo>
                  <a:lnTo>
                    <a:pt x="397865" y="84848"/>
                  </a:lnTo>
                  <a:lnTo>
                    <a:pt x="389801" y="90131"/>
                  </a:lnTo>
                  <a:lnTo>
                    <a:pt x="275678" y="204355"/>
                  </a:lnTo>
                  <a:lnTo>
                    <a:pt x="272275" y="204101"/>
                  </a:lnTo>
                  <a:lnTo>
                    <a:pt x="268605" y="199834"/>
                  </a:lnTo>
                  <a:lnTo>
                    <a:pt x="268605" y="196850"/>
                  </a:lnTo>
                  <a:lnTo>
                    <a:pt x="405333" y="59753"/>
                  </a:lnTo>
                  <a:lnTo>
                    <a:pt x="410616" y="51689"/>
                  </a:lnTo>
                  <a:lnTo>
                    <a:pt x="387934" y="18427"/>
                  </a:lnTo>
                  <a:lnTo>
                    <a:pt x="378815" y="20256"/>
                  </a:lnTo>
                  <a:lnTo>
                    <a:pt x="370827" y="25641"/>
                  </a:lnTo>
                  <a:lnTo>
                    <a:pt x="233984" y="162585"/>
                  </a:lnTo>
                  <a:lnTo>
                    <a:pt x="230593" y="162331"/>
                  </a:lnTo>
                  <a:lnTo>
                    <a:pt x="226910" y="158051"/>
                  </a:lnTo>
                  <a:lnTo>
                    <a:pt x="226910" y="155067"/>
                  </a:lnTo>
                  <a:lnTo>
                    <a:pt x="340461" y="41173"/>
                  </a:lnTo>
                  <a:lnTo>
                    <a:pt x="345757" y="33197"/>
                  </a:lnTo>
                  <a:lnTo>
                    <a:pt x="347522" y="24117"/>
                  </a:lnTo>
                  <a:lnTo>
                    <a:pt x="345757" y="15036"/>
                  </a:lnTo>
                  <a:lnTo>
                    <a:pt x="340461" y="7061"/>
                  </a:lnTo>
                  <a:lnTo>
                    <a:pt x="332486" y="1765"/>
                  </a:lnTo>
                  <a:lnTo>
                    <a:pt x="323405" y="0"/>
                  </a:lnTo>
                  <a:lnTo>
                    <a:pt x="314337" y="1765"/>
                  </a:lnTo>
                  <a:lnTo>
                    <a:pt x="306362" y="7061"/>
                  </a:lnTo>
                  <a:lnTo>
                    <a:pt x="150939" y="162572"/>
                  </a:lnTo>
                  <a:lnTo>
                    <a:pt x="205524" y="76809"/>
                  </a:lnTo>
                  <a:lnTo>
                    <a:pt x="209143" y="66751"/>
                  </a:lnTo>
                  <a:lnTo>
                    <a:pt x="208648" y="56438"/>
                  </a:lnTo>
                  <a:lnTo>
                    <a:pt x="204317" y="47066"/>
                  </a:lnTo>
                  <a:lnTo>
                    <a:pt x="196456" y="39814"/>
                  </a:lnTo>
                  <a:lnTo>
                    <a:pt x="186664" y="36245"/>
                  </a:lnTo>
                  <a:lnTo>
                    <a:pt x="176606" y="36576"/>
                  </a:lnTo>
                  <a:lnTo>
                    <a:pt x="80403" y="173139"/>
                  </a:lnTo>
                  <a:lnTo>
                    <a:pt x="76314" y="184861"/>
                  </a:lnTo>
                  <a:lnTo>
                    <a:pt x="86271" y="264985"/>
                  </a:lnTo>
                  <a:lnTo>
                    <a:pt x="46304" y="304965"/>
                  </a:lnTo>
                  <a:lnTo>
                    <a:pt x="156464" y="414972"/>
                  </a:lnTo>
                  <a:lnTo>
                    <a:pt x="186969" y="384454"/>
                  </a:lnTo>
                  <a:lnTo>
                    <a:pt x="208356" y="372529"/>
                  </a:lnTo>
                  <a:lnTo>
                    <a:pt x="262089" y="360502"/>
                  </a:lnTo>
                  <a:lnTo>
                    <a:pt x="296913" y="335140"/>
                  </a:lnTo>
                  <a:lnTo>
                    <a:pt x="427697" y="203936"/>
                  </a:lnTo>
                  <a:lnTo>
                    <a:pt x="432892" y="196037"/>
                  </a:lnTo>
                  <a:lnTo>
                    <a:pt x="434619" y="187058"/>
                  </a:lnTo>
                  <a:close/>
                </a:path>
              </a:pathLst>
            </a:custGeom>
            <a:solidFill>
              <a:srgbClr val="20478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98903" y="11122782"/>
              <a:ext cx="199920" cy="93500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431170" y="19424779"/>
              <a:ext cx="551815" cy="331470"/>
            </a:xfrm>
            <a:custGeom>
              <a:avLst/>
              <a:gdLst/>
              <a:ahLst/>
              <a:cxnLst/>
              <a:rect l="l" t="t" r="r" b="b"/>
              <a:pathLst>
                <a:path w="551815" h="331469">
                  <a:moveTo>
                    <a:pt x="275810" y="0"/>
                  </a:moveTo>
                  <a:lnTo>
                    <a:pt x="224140" y="6065"/>
                  </a:lnTo>
                  <a:lnTo>
                    <a:pt x="175560" y="22315"/>
                  </a:lnTo>
                  <a:lnTo>
                    <a:pt x="130880" y="45824"/>
                  </a:lnTo>
                  <a:lnTo>
                    <a:pt x="90908" y="73669"/>
                  </a:lnTo>
                  <a:lnTo>
                    <a:pt x="56454" y="102928"/>
                  </a:lnTo>
                  <a:lnTo>
                    <a:pt x="28326" y="130677"/>
                  </a:lnTo>
                  <a:lnTo>
                    <a:pt x="1628" y="164060"/>
                  </a:lnTo>
                  <a:lnTo>
                    <a:pt x="0" y="174968"/>
                  </a:lnTo>
                  <a:lnTo>
                    <a:pt x="2383" y="185748"/>
                  </a:lnTo>
                  <a:lnTo>
                    <a:pt x="34154" y="220369"/>
                  </a:lnTo>
                  <a:lnTo>
                    <a:pt x="68911" y="249724"/>
                  </a:lnTo>
                  <a:lnTo>
                    <a:pt x="111721" y="279501"/>
                  </a:lnTo>
                  <a:lnTo>
                    <a:pt x="161318" y="305710"/>
                  </a:lnTo>
                  <a:lnTo>
                    <a:pt x="216436" y="324361"/>
                  </a:lnTo>
                  <a:lnTo>
                    <a:pt x="275810" y="331465"/>
                  </a:lnTo>
                  <a:lnTo>
                    <a:pt x="335187" y="324361"/>
                  </a:lnTo>
                  <a:lnTo>
                    <a:pt x="390328" y="305710"/>
                  </a:lnTo>
                  <a:lnTo>
                    <a:pt x="439985" y="279501"/>
                  </a:lnTo>
                  <a:lnTo>
                    <a:pt x="444714" y="276221"/>
                  </a:lnTo>
                  <a:lnTo>
                    <a:pt x="275810" y="276221"/>
                  </a:lnTo>
                  <a:lnTo>
                    <a:pt x="232933" y="267503"/>
                  </a:lnTo>
                  <a:lnTo>
                    <a:pt x="229486" y="265172"/>
                  </a:lnTo>
                  <a:lnTo>
                    <a:pt x="179876" y="265172"/>
                  </a:lnTo>
                  <a:lnTo>
                    <a:pt x="139296" y="244121"/>
                  </a:lnTo>
                  <a:lnTo>
                    <a:pt x="103180" y="220027"/>
                  </a:lnTo>
                  <a:lnTo>
                    <a:pt x="72630" y="195545"/>
                  </a:lnTo>
                  <a:lnTo>
                    <a:pt x="48743" y="173328"/>
                  </a:lnTo>
                  <a:lnTo>
                    <a:pt x="60907" y="160111"/>
                  </a:lnTo>
                  <a:lnTo>
                    <a:pt x="100613" y="122832"/>
                  </a:lnTo>
                  <a:lnTo>
                    <a:pt x="135791" y="95986"/>
                  </a:lnTo>
                  <a:lnTo>
                    <a:pt x="173664" y="73198"/>
                  </a:lnTo>
                  <a:lnTo>
                    <a:pt x="219271" y="73198"/>
                  </a:lnTo>
                  <a:lnTo>
                    <a:pt x="232933" y="63962"/>
                  </a:lnTo>
                  <a:lnTo>
                    <a:pt x="275810" y="55244"/>
                  </a:lnTo>
                  <a:lnTo>
                    <a:pt x="434263" y="55244"/>
                  </a:lnTo>
                  <a:lnTo>
                    <a:pt x="420741" y="45824"/>
                  </a:lnTo>
                  <a:lnTo>
                    <a:pt x="376060" y="22315"/>
                  </a:lnTo>
                  <a:lnTo>
                    <a:pt x="327481" y="6065"/>
                  </a:lnTo>
                  <a:lnTo>
                    <a:pt x="275810" y="0"/>
                  </a:lnTo>
                  <a:close/>
                </a:path>
                <a:path w="551815" h="331469">
                  <a:moveTo>
                    <a:pt x="434263" y="55244"/>
                  </a:moveTo>
                  <a:lnTo>
                    <a:pt x="275810" y="55244"/>
                  </a:lnTo>
                  <a:lnTo>
                    <a:pt x="318687" y="63962"/>
                  </a:lnTo>
                  <a:lnTo>
                    <a:pt x="353800" y="87700"/>
                  </a:lnTo>
                  <a:lnTo>
                    <a:pt x="377525" y="122832"/>
                  </a:lnTo>
                  <a:lnTo>
                    <a:pt x="386238" y="165732"/>
                  </a:lnTo>
                  <a:lnTo>
                    <a:pt x="377525" y="208633"/>
                  </a:lnTo>
                  <a:lnTo>
                    <a:pt x="353800" y="243765"/>
                  </a:lnTo>
                  <a:lnTo>
                    <a:pt x="318687" y="267503"/>
                  </a:lnTo>
                  <a:lnTo>
                    <a:pt x="275810" y="276221"/>
                  </a:lnTo>
                  <a:lnTo>
                    <a:pt x="444714" y="276221"/>
                  </a:lnTo>
                  <a:lnTo>
                    <a:pt x="460643" y="265172"/>
                  </a:lnTo>
                  <a:lnTo>
                    <a:pt x="371744" y="265172"/>
                  </a:lnTo>
                  <a:lnTo>
                    <a:pt x="397894" y="230550"/>
                  </a:lnTo>
                  <a:lnTo>
                    <a:pt x="411653" y="190891"/>
                  </a:lnTo>
                  <a:lnTo>
                    <a:pt x="412890" y="149275"/>
                  </a:lnTo>
                  <a:lnTo>
                    <a:pt x="401471" y="108787"/>
                  </a:lnTo>
                  <a:lnTo>
                    <a:pt x="377266" y="72508"/>
                  </a:lnTo>
                  <a:lnTo>
                    <a:pt x="459045" y="72508"/>
                  </a:lnTo>
                  <a:lnTo>
                    <a:pt x="434263" y="55244"/>
                  </a:lnTo>
                  <a:close/>
                </a:path>
                <a:path w="551815" h="331469">
                  <a:moveTo>
                    <a:pt x="219271" y="73198"/>
                  </a:moveTo>
                  <a:lnTo>
                    <a:pt x="173664" y="73198"/>
                  </a:lnTo>
                  <a:lnTo>
                    <a:pt x="149795" y="109405"/>
                  </a:lnTo>
                  <a:lnTo>
                    <a:pt x="138582" y="149723"/>
                  </a:lnTo>
                  <a:lnTo>
                    <a:pt x="139923" y="191134"/>
                  </a:lnTo>
                  <a:lnTo>
                    <a:pt x="153721" y="230622"/>
                  </a:lnTo>
                  <a:lnTo>
                    <a:pt x="179876" y="265172"/>
                  </a:lnTo>
                  <a:lnTo>
                    <a:pt x="229486" y="265172"/>
                  </a:lnTo>
                  <a:lnTo>
                    <a:pt x="197821" y="243765"/>
                  </a:lnTo>
                  <a:lnTo>
                    <a:pt x="174096" y="208633"/>
                  </a:lnTo>
                  <a:lnTo>
                    <a:pt x="165382" y="165732"/>
                  </a:lnTo>
                  <a:lnTo>
                    <a:pt x="174096" y="122832"/>
                  </a:lnTo>
                  <a:lnTo>
                    <a:pt x="197821" y="87700"/>
                  </a:lnTo>
                  <a:lnTo>
                    <a:pt x="219271" y="73198"/>
                  </a:lnTo>
                  <a:close/>
                </a:path>
                <a:path w="551815" h="331469">
                  <a:moveTo>
                    <a:pt x="459045" y="72508"/>
                  </a:moveTo>
                  <a:lnTo>
                    <a:pt x="377266" y="72508"/>
                  </a:lnTo>
                  <a:lnTo>
                    <a:pt x="416207" y="96127"/>
                  </a:lnTo>
                  <a:lnTo>
                    <a:pt x="450683" y="122659"/>
                  </a:lnTo>
                  <a:lnTo>
                    <a:pt x="479854" y="149321"/>
                  </a:lnTo>
                  <a:lnTo>
                    <a:pt x="502877" y="173328"/>
                  </a:lnTo>
                  <a:lnTo>
                    <a:pt x="478700" y="195545"/>
                  </a:lnTo>
                  <a:lnTo>
                    <a:pt x="448181" y="220027"/>
                  </a:lnTo>
                  <a:lnTo>
                    <a:pt x="412227" y="244121"/>
                  </a:lnTo>
                  <a:lnTo>
                    <a:pt x="371744" y="265172"/>
                  </a:lnTo>
                  <a:lnTo>
                    <a:pt x="460643" y="265172"/>
                  </a:lnTo>
                  <a:lnTo>
                    <a:pt x="517866" y="220369"/>
                  </a:lnTo>
                  <a:lnTo>
                    <a:pt x="549529" y="186039"/>
                  </a:lnTo>
                  <a:lnTo>
                    <a:pt x="551707" y="175227"/>
                  </a:lnTo>
                  <a:lnTo>
                    <a:pt x="550003" y="164157"/>
                  </a:lnTo>
                  <a:lnTo>
                    <a:pt x="544288" y="153993"/>
                  </a:lnTo>
                  <a:lnTo>
                    <a:pt x="523295" y="130677"/>
                  </a:lnTo>
                  <a:lnTo>
                    <a:pt x="495167" y="102928"/>
                  </a:lnTo>
                  <a:lnTo>
                    <a:pt x="460712" y="73669"/>
                  </a:lnTo>
                  <a:lnTo>
                    <a:pt x="459045" y="72508"/>
                  </a:lnTo>
                  <a:close/>
                </a:path>
              </a:pathLst>
            </a:custGeom>
            <a:solidFill>
              <a:srgbClr val="20478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4" name="object 2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7963" y="19521457"/>
              <a:ext cx="138034" cy="138110"/>
            </a:xfrm>
            <a:prstGeom prst="rect">
              <a:avLst/>
            </a:prstGeom>
          </p:spPr>
        </p:pic>
      </p:grpSp>
      <p:sp>
        <p:nvSpPr>
          <p:cNvPr id="25" name="object 25"/>
          <p:cNvSpPr/>
          <p:nvPr/>
        </p:nvSpPr>
        <p:spPr>
          <a:xfrm>
            <a:off x="7818" y="0"/>
            <a:ext cx="6694170" cy="1306195"/>
          </a:xfrm>
          <a:custGeom>
            <a:avLst/>
            <a:gdLst/>
            <a:ahLst/>
            <a:cxnLst/>
            <a:rect l="l" t="t" r="r" b="b"/>
            <a:pathLst>
              <a:path w="6694170" h="1306195">
                <a:moveTo>
                  <a:pt x="0" y="1305649"/>
                </a:moveTo>
                <a:lnTo>
                  <a:pt x="6693548" y="1305649"/>
                </a:lnTo>
                <a:lnTo>
                  <a:pt x="6693548" y="0"/>
                </a:lnTo>
                <a:lnTo>
                  <a:pt x="0" y="0"/>
                </a:lnTo>
                <a:lnTo>
                  <a:pt x="0" y="1305649"/>
                </a:lnTo>
                <a:close/>
              </a:path>
            </a:pathLst>
          </a:custGeom>
          <a:solidFill>
            <a:srgbClr val="20478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 txBox="1"/>
          <p:nvPr/>
        </p:nvSpPr>
        <p:spPr>
          <a:xfrm>
            <a:off x="2092832" y="145624"/>
            <a:ext cx="3703320" cy="845819"/>
          </a:xfrm>
          <a:prstGeom prst="rect">
            <a:avLst/>
          </a:prstGeom>
        </p:spPr>
        <p:txBody>
          <a:bodyPr wrap="square" lIns="0" tIns="55879" rIns="0" bIns="0" rtlCol="0" vert="horz">
            <a:spAutoFit/>
          </a:bodyPr>
          <a:lstStyle/>
          <a:p>
            <a:pPr marL="121920">
              <a:lnSpc>
                <a:spcPct val="100000"/>
              </a:lnSpc>
              <a:spcBef>
                <a:spcPts val="439"/>
              </a:spcBef>
            </a:pPr>
            <a:r>
              <a:rPr dirty="0" sz="2850" spc="-5">
                <a:solidFill>
                  <a:srgbClr val="FFFFFF"/>
                </a:solidFill>
                <a:latin typeface="Cambria"/>
                <a:cs typeface="Cambria"/>
              </a:rPr>
              <a:t>IPSE</a:t>
            </a:r>
            <a:r>
              <a:rPr dirty="0" sz="2850" spc="5">
                <a:solidFill>
                  <a:srgbClr val="FFFFFF"/>
                </a:solidFill>
                <a:latin typeface="Cambria"/>
                <a:cs typeface="Cambria"/>
              </a:rPr>
              <a:t>N</a:t>
            </a:r>
            <a:r>
              <a:rPr dirty="0" sz="285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2850" spc="-220">
                <a:solidFill>
                  <a:srgbClr val="FFFFFF"/>
                </a:solidFill>
                <a:latin typeface="Cambria"/>
                <a:cs typeface="Cambria"/>
              </a:rPr>
              <a:t>W</a:t>
            </a:r>
            <a:r>
              <a:rPr dirty="0" sz="2850" spc="-204">
                <a:solidFill>
                  <a:srgbClr val="FFFFFF"/>
                </a:solidFill>
                <a:latin typeface="Cambria"/>
                <a:cs typeface="Cambria"/>
              </a:rPr>
              <a:t>A</a:t>
            </a:r>
            <a:r>
              <a:rPr dirty="0" sz="2850">
                <a:solidFill>
                  <a:srgbClr val="FFFFFF"/>
                </a:solidFill>
                <a:latin typeface="Cambria"/>
                <a:cs typeface="Cambria"/>
              </a:rPr>
              <a:t>Y</a:t>
            </a:r>
            <a:r>
              <a:rPr dirty="0" sz="2850" spc="-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2850">
                <a:solidFill>
                  <a:srgbClr val="FFFFFF"/>
                </a:solidFill>
                <a:latin typeface="Cambria"/>
                <a:cs typeface="Cambria"/>
              </a:rPr>
              <a:t>O</a:t>
            </a:r>
            <a:r>
              <a:rPr dirty="0" sz="2850">
                <a:solidFill>
                  <a:srgbClr val="FFFFFF"/>
                </a:solidFill>
                <a:latin typeface="Cambria"/>
                <a:cs typeface="Cambria"/>
              </a:rPr>
              <a:t>F</a:t>
            </a:r>
            <a:r>
              <a:rPr dirty="0" sz="2850" spc="-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2850" spc="-5">
                <a:solidFill>
                  <a:srgbClr val="FFFFFF"/>
                </a:solidFill>
                <a:latin typeface="Cambria"/>
                <a:cs typeface="Cambria"/>
              </a:rPr>
              <a:t>BEING:</a:t>
            </a:r>
            <a:endParaRPr sz="28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235"/>
              </a:spcBef>
            </a:pPr>
            <a:r>
              <a:rPr dirty="0" sz="2050" i="1">
                <a:solidFill>
                  <a:srgbClr val="FFFFFF"/>
                </a:solidFill>
                <a:latin typeface="Cambria"/>
                <a:cs typeface="Cambria"/>
              </a:rPr>
              <a:t>A</a:t>
            </a:r>
            <a:r>
              <a:rPr dirty="0" sz="2050" spc="-15" i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2050" spc="-10" i="1">
                <a:solidFill>
                  <a:srgbClr val="FFFFFF"/>
                </a:solidFill>
                <a:latin typeface="Cambria"/>
                <a:cs typeface="Cambria"/>
              </a:rPr>
              <a:t>successful</a:t>
            </a:r>
            <a:r>
              <a:rPr dirty="0" sz="2050" spc="5" i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2050" spc="-5" i="1">
                <a:solidFill>
                  <a:srgbClr val="FFFFFF"/>
                </a:solidFill>
                <a:latin typeface="Cambria"/>
                <a:cs typeface="Cambria"/>
              </a:rPr>
              <a:t>approach</a:t>
            </a:r>
            <a:r>
              <a:rPr dirty="0" sz="2050" spc="-20" i="1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2050" spc="-10" i="1">
                <a:solidFill>
                  <a:srgbClr val="FFFFFF"/>
                </a:solidFill>
                <a:latin typeface="Cambria"/>
                <a:cs typeface="Cambria"/>
              </a:rPr>
              <a:t>to</a:t>
            </a:r>
            <a:r>
              <a:rPr dirty="0" sz="2050" spc="-5" i="1">
                <a:solidFill>
                  <a:srgbClr val="FFFFFF"/>
                </a:solidFill>
                <a:latin typeface="Cambria"/>
                <a:cs typeface="Cambria"/>
              </a:rPr>
              <a:t> meetings</a:t>
            </a:r>
            <a:endParaRPr sz="2050">
              <a:latin typeface="Cambria"/>
              <a:cs typeface="Cambria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-1117" y="0"/>
            <a:ext cx="2588260" cy="1306195"/>
            <a:chOff x="-1117" y="0"/>
            <a:chExt cx="2588260" cy="1306195"/>
          </a:xfrm>
        </p:grpSpPr>
        <p:sp>
          <p:nvSpPr>
            <p:cNvPr id="28" name="object 28"/>
            <p:cNvSpPr/>
            <p:nvPr/>
          </p:nvSpPr>
          <p:spPr>
            <a:xfrm>
              <a:off x="-1117" y="0"/>
              <a:ext cx="2588260" cy="1306195"/>
            </a:xfrm>
            <a:custGeom>
              <a:avLst/>
              <a:gdLst/>
              <a:ahLst/>
              <a:cxnLst/>
              <a:rect l="l" t="t" r="r" b="b"/>
              <a:pathLst>
                <a:path w="2588260" h="1306195">
                  <a:moveTo>
                    <a:pt x="2587844" y="0"/>
                  </a:moveTo>
                  <a:lnTo>
                    <a:pt x="0" y="0"/>
                  </a:lnTo>
                  <a:lnTo>
                    <a:pt x="0" y="1305649"/>
                  </a:lnTo>
                  <a:lnTo>
                    <a:pt x="2587844" y="0"/>
                  </a:lnTo>
                  <a:close/>
                </a:path>
              </a:pathLst>
            </a:custGeom>
            <a:solidFill>
              <a:srgbClr val="2895D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-1104" y="11"/>
              <a:ext cx="1905635" cy="1023619"/>
            </a:xfrm>
            <a:custGeom>
              <a:avLst/>
              <a:gdLst/>
              <a:ahLst/>
              <a:cxnLst/>
              <a:rect l="l" t="t" r="r" b="b"/>
              <a:pathLst>
                <a:path w="1905635" h="1023619">
                  <a:moveTo>
                    <a:pt x="1905406" y="0"/>
                  </a:moveTo>
                  <a:lnTo>
                    <a:pt x="1265428" y="0"/>
                  </a:lnTo>
                  <a:lnTo>
                    <a:pt x="823137" y="0"/>
                  </a:lnTo>
                  <a:lnTo>
                    <a:pt x="0" y="0"/>
                  </a:lnTo>
                  <a:lnTo>
                    <a:pt x="0" y="511530"/>
                  </a:lnTo>
                  <a:lnTo>
                    <a:pt x="0" y="755015"/>
                  </a:lnTo>
                  <a:lnTo>
                    <a:pt x="0" y="1023073"/>
                  </a:lnTo>
                  <a:lnTo>
                    <a:pt x="190540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0" name="object 30"/>
            <p:cNvSpPr/>
            <p:nvPr/>
          </p:nvSpPr>
          <p:spPr>
            <a:xfrm>
              <a:off x="57480" y="63257"/>
              <a:ext cx="724535" cy="744220"/>
            </a:xfrm>
            <a:custGeom>
              <a:avLst/>
              <a:gdLst/>
              <a:ahLst/>
              <a:cxnLst/>
              <a:rect l="l" t="t" r="r" b="b"/>
              <a:pathLst>
                <a:path w="724535" h="744220">
                  <a:moveTo>
                    <a:pt x="281241" y="567956"/>
                  </a:moveTo>
                  <a:lnTo>
                    <a:pt x="248310" y="548030"/>
                  </a:lnTo>
                  <a:lnTo>
                    <a:pt x="203720" y="534581"/>
                  </a:lnTo>
                  <a:lnTo>
                    <a:pt x="155587" y="528637"/>
                  </a:lnTo>
                  <a:lnTo>
                    <a:pt x="139369" y="529247"/>
                  </a:lnTo>
                  <a:lnTo>
                    <a:pt x="91757" y="538619"/>
                  </a:lnTo>
                  <a:lnTo>
                    <a:pt x="52260" y="553377"/>
                  </a:lnTo>
                  <a:lnTo>
                    <a:pt x="15963" y="574840"/>
                  </a:lnTo>
                  <a:lnTo>
                    <a:pt x="0" y="605980"/>
                  </a:lnTo>
                  <a:lnTo>
                    <a:pt x="0" y="684110"/>
                  </a:lnTo>
                  <a:lnTo>
                    <a:pt x="172440" y="684110"/>
                  </a:lnTo>
                  <a:lnTo>
                    <a:pt x="172440" y="666343"/>
                  </a:lnTo>
                  <a:lnTo>
                    <a:pt x="174332" y="649833"/>
                  </a:lnTo>
                  <a:lnTo>
                    <a:pt x="202857" y="606869"/>
                  </a:lnTo>
                  <a:lnTo>
                    <a:pt x="240512" y="584314"/>
                  </a:lnTo>
                  <a:lnTo>
                    <a:pt x="260540" y="575335"/>
                  </a:lnTo>
                  <a:lnTo>
                    <a:pt x="281241" y="567956"/>
                  </a:lnTo>
                  <a:close/>
                </a:path>
                <a:path w="724535" h="744220">
                  <a:moveTo>
                    <a:pt x="394335" y="334860"/>
                  </a:moveTo>
                  <a:lnTo>
                    <a:pt x="330606" y="334860"/>
                  </a:lnTo>
                  <a:lnTo>
                    <a:pt x="333654" y="346633"/>
                  </a:lnTo>
                  <a:lnTo>
                    <a:pt x="340601" y="356133"/>
                  </a:lnTo>
                  <a:lnTo>
                    <a:pt x="350494" y="362470"/>
                  </a:lnTo>
                  <a:lnTo>
                    <a:pt x="362419" y="364794"/>
                  </a:lnTo>
                  <a:lnTo>
                    <a:pt x="374370" y="362483"/>
                  </a:lnTo>
                  <a:lnTo>
                    <a:pt x="384289" y="356133"/>
                  </a:lnTo>
                  <a:lnTo>
                    <a:pt x="391261" y="346633"/>
                  </a:lnTo>
                  <a:lnTo>
                    <a:pt x="394335" y="334860"/>
                  </a:lnTo>
                  <a:close/>
                </a:path>
                <a:path w="724535" h="744220">
                  <a:moveTo>
                    <a:pt x="421360" y="292163"/>
                  </a:moveTo>
                  <a:lnTo>
                    <a:pt x="414667" y="285470"/>
                  </a:lnTo>
                  <a:lnTo>
                    <a:pt x="406412" y="285470"/>
                  </a:lnTo>
                  <a:lnTo>
                    <a:pt x="310286" y="285470"/>
                  </a:lnTo>
                  <a:lnTo>
                    <a:pt x="303580" y="292163"/>
                  </a:lnTo>
                  <a:lnTo>
                    <a:pt x="303580" y="308698"/>
                  </a:lnTo>
                  <a:lnTo>
                    <a:pt x="310286" y="315404"/>
                  </a:lnTo>
                  <a:lnTo>
                    <a:pt x="414667" y="315404"/>
                  </a:lnTo>
                  <a:lnTo>
                    <a:pt x="421360" y="308698"/>
                  </a:lnTo>
                  <a:lnTo>
                    <a:pt x="421360" y="292163"/>
                  </a:lnTo>
                  <a:close/>
                </a:path>
                <a:path w="724535" h="744220">
                  <a:moveTo>
                    <a:pt x="489978" y="131000"/>
                  </a:moveTo>
                  <a:lnTo>
                    <a:pt x="489877" y="126111"/>
                  </a:lnTo>
                  <a:lnTo>
                    <a:pt x="479437" y="77406"/>
                  </a:lnTo>
                  <a:lnTo>
                    <a:pt x="460565" y="49796"/>
                  </a:lnTo>
                  <a:lnTo>
                    <a:pt x="460565" y="126111"/>
                  </a:lnTo>
                  <a:lnTo>
                    <a:pt x="460463" y="131000"/>
                  </a:lnTo>
                  <a:lnTo>
                    <a:pt x="450316" y="171399"/>
                  </a:lnTo>
                  <a:lnTo>
                    <a:pt x="436918" y="191071"/>
                  </a:lnTo>
                  <a:lnTo>
                    <a:pt x="428828" y="201485"/>
                  </a:lnTo>
                  <a:lnTo>
                    <a:pt x="421335" y="212344"/>
                  </a:lnTo>
                  <a:lnTo>
                    <a:pt x="414489" y="223621"/>
                  </a:lnTo>
                  <a:lnTo>
                    <a:pt x="408305" y="235280"/>
                  </a:lnTo>
                  <a:lnTo>
                    <a:pt x="316649" y="235280"/>
                  </a:lnTo>
                  <a:lnTo>
                    <a:pt x="296049" y="201485"/>
                  </a:lnTo>
                  <a:lnTo>
                    <a:pt x="282917" y="184899"/>
                  </a:lnTo>
                  <a:lnTo>
                    <a:pt x="278460" y="178333"/>
                  </a:lnTo>
                  <a:lnTo>
                    <a:pt x="265061" y="138506"/>
                  </a:lnTo>
                  <a:lnTo>
                    <a:pt x="264388" y="126111"/>
                  </a:lnTo>
                  <a:lnTo>
                    <a:pt x="272567" y="88379"/>
                  </a:lnTo>
                  <a:lnTo>
                    <a:pt x="293662" y="57619"/>
                  </a:lnTo>
                  <a:lnTo>
                    <a:pt x="324637" y="36868"/>
                  </a:lnTo>
                  <a:lnTo>
                    <a:pt x="362419" y="29121"/>
                  </a:lnTo>
                  <a:lnTo>
                    <a:pt x="400240" y="36868"/>
                  </a:lnTo>
                  <a:lnTo>
                    <a:pt x="431228" y="57632"/>
                  </a:lnTo>
                  <a:lnTo>
                    <a:pt x="452361" y="88379"/>
                  </a:lnTo>
                  <a:lnTo>
                    <a:pt x="460565" y="126111"/>
                  </a:lnTo>
                  <a:lnTo>
                    <a:pt x="460565" y="49796"/>
                  </a:lnTo>
                  <a:lnTo>
                    <a:pt x="452018" y="37287"/>
                  </a:lnTo>
                  <a:lnTo>
                    <a:pt x="439877" y="29121"/>
                  </a:lnTo>
                  <a:lnTo>
                    <a:pt x="411683" y="10160"/>
                  </a:lnTo>
                  <a:lnTo>
                    <a:pt x="362419" y="0"/>
                  </a:lnTo>
                  <a:lnTo>
                    <a:pt x="313296" y="10109"/>
                  </a:lnTo>
                  <a:lnTo>
                    <a:pt x="273050" y="37109"/>
                  </a:lnTo>
                  <a:lnTo>
                    <a:pt x="245618" y="77076"/>
                  </a:lnTo>
                  <a:lnTo>
                    <a:pt x="234975" y="126111"/>
                  </a:lnTo>
                  <a:lnTo>
                    <a:pt x="235000" y="131000"/>
                  </a:lnTo>
                  <a:lnTo>
                    <a:pt x="243852" y="175209"/>
                  </a:lnTo>
                  <a:lnTo>
                    <a:pt x="265988" y="211531"/>
                  </a:lnTo>
                  <a:lnTo>
                    <a:pt x="274523" y="222986"/>
                  </a:lnTo>
                  <a:lnTo>
                    <a:pt x="282359" y="234899"/>
                  </a:lnTo>
                  <a:lnTo>
                    <a:pt x="289496" y="247256"/>
                  </a:lnTo>
                  <a:lnTo>
                    <a:pt x="297573" y="263347"/>
                  </a:lnTo>
                  <a:lnTo>
                    <a:pt x="300964" y="265455"/>
                  </a:lnTo>
                  <a:lnTo>
                    <a:pt x="304685" y="265506"/>
                  </a:lnTo>
                  <a:lnTo>
                    <a:pt x="420370" y="265506"/>
                  </a:lnTo>
                  <a:lnTo>
                    <a:pt x="424078" y="265455"/>
                  </a:lnTo>
                  <a:lnTo>
                    <a:pt x="427469" y="263347"/>
                  </a:lnTo>
                  <a:lnTo>
                    <a:pt x="435559" y="247256"/>
                  </a:lnTo>
                  <a:lnTo>
                    <a:pt x="442480" y="235280"/>
                  </a:lnTo>
                  <a:lnTo>
                    <a:pt x="442696" y="234899"/>
                  </a:lnTo>
                  <a:lnTo>
                    <a:pt x="450545" y="222973"/>
                  </a:lnTo>
                  <a:lnTo>
                    <a:pt x="459066" y="211531"/>
                  </a:lnTo>
                  <a:lnTo>
                    <a:pt x="465759" y="203200"/>
                  </a:lnTo>
                  <a:lnTo>
                    <a:pt x="471690" y="194335"/>
                  </a:lnTo>
                  <a:lnTo>
                    <a:pt x="487375" y="153466"/>
                  </a:lnTo>
                  <a:lnTo>
                    <a:pt x="489140" y="142303"/>
                  </a:lnTo>
                  <a:lnTo>
                    <a:pt x="489978" y="131000"/>
                  </a:lnTo>
                  <a:close/>
                </a:path>
                <a:path w="724535" h="744220">
                  <a:moveTo>
                    <a:pt x="517309" y="666343"/>
                  </a:moveTo>
                  <a:lnTo>
                    <a:pt x="484454" y="623176"/>
                  </a:lnTo>
                  <a:lnTo>
                    <a:pt x="446328" y="604989"/>
                  </a:lnTo>
                  <a:lnTo>
                    <a:pt x="394373" y="591997"/>
                  </a:lnTo>
                  <a:lnTo>
                    <a:pt x="362127" y="589114"/>
                  </a:lnTo>
                  <a:lnTo>
                    <a:pt x="345909" y="589686"/>
                  </a:lnTo>
                  <a:lnTo>
                    <a:pt x="298297" y="599097"/>
                  </a:lnTo>
                  <a:lnTo>
                    <a:pt x="258775" y="613791"/>
                  </a:lnTo>
                  <a:lnTo>
                    <a:pt x="222504" y="635317"/>
                  </a:lnTo>
                  <a:lnTo>
                    <a:pt x="206946" y="666343"/>
                  </a:lnTo>
                  <a:lnTo>
                    <a:pt x="206946" y="743978"/>
                  </a:lnTo>
                  <a:lnTo>
                    <a:pt x="517309" y="743978"/>
                  </a:lnTo>
                  <a:lnTo>
                    <a:pt x="517309" y="666343"/>
                  </a:lnTo>
                  <a:close/>
                </a:path>
                <a:path w="724535" h="744220">
                  <a:moveTo>
                    <a:pt x="724217" y="605980"/>
                  </a:moveTo>
                  <a:lnTo>
                    <a:pt x="691286" y="562749"/>
                  </a:lnTo>
                  <a:lnTo>
                    <a:pt x="653224" y="544550"/>
                  </a:lnTo>
                  <a:lnTo>
                    <a:pt x="601306" y="531571"/>
                  </a:lnTo>
                  <a:lnTo>
                    <a:pt x="569061" y="528637"/>
                  </a:lnTo>
                  <a:lnTo>
                    <a:pt x="552856" y="529247"/>
                  </a:lnTo>
                  <a:lnTo>
                    <a:pt x="489927" y="543306"/>
                  </a:lnTo>
                  <a:lnTo>
                    <a:pt x="446595" y="563765"/>
                  </a:lnTo>
                  <a:lnTo>
                    <a:pt x="443001" y="567855"/>
                  </a:lnTo>
                  <a:lnTo>
                    <a:pt x="464388" y="574789"/>
                  </a:lnTo>
                  <a:lnTo>
                    <a:pt x="484911" y="583793"/>
                  </a:lnTo>
                  <a:lnTo>
                    <a:pt x="522795" y="607771"/>
                  </a:lnTo>
                  <a:lnTo>
                    <a:pt x="550214" y="649363"/>
                  </a:lnTo>
                  <a:lnTo>
                    <a:pt x="552018" y="666343"/>
                  </a:lnTo>
                  <a:lnTo>
                    <a:pt x="552018" y="684110"/>
                  </a:lnTo>
                  <a:lnTo>
                    <a:pt x="724217" y="684110"/>
                  </a:lnTo>
                  <a:lnTo>
                    <a:pt x="724217" y="605980"/>
                  </a:lnTo>
                  <a:close/>
                </a:path>
              </a:pathLst>
            </a:custGeom>
            <a:solidFill>
              <a:srgbClr val="2895D2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31" name="object 31"/>
          <p:cNvGrpSpPr/>
          <p:nvPr/>
        </p:nvGrpSpPr>
        <p:grpSpPr>
          <a:xfrm>
            <a:off x="135082" y="118715"/>
            <a:ext cx="6504940" cy="1124585"/>
            <a:chOff x="135082" y="118715"/>
            <a:chExt cx="6504940" cy="1124585"/>
          </a:xfrm>
        </p:grpSpPr>
        <p:pic>
          <p:nvPicPr>
            <p:cNvPr id="32" name="object 3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863696" y="1023075"/>
              <a:ext cx="776241" cy="220027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371842" y="118715"/>
              <a:ext cx="107509" cy="149677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48962" y="415575"/>
              <a:ext cx="155180" cy="155265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35082" y="415575"/>
              <a:ext cx="155180" cy="155265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42022" y="475945"/>
              <a:ext cx="155180" cy="15526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Demond Wong</dc:creator>
  <dc:title>PowerPoint Presentation</dc:title>
  <dcterms:created xsi:type="dcterms:W3CDTF">2022-05-24T16:06:08Z</dcterms:created>
  <dcterms:modified xsi:type="dcterms:W3CDTF">2022-05-24T16:06:08Z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2022-03-29T00:00:00Z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2022-05-24T00:00:00Z</vt:filetime>
  </property>
</Properties>
</file>