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4B340A-378A-4617-A86C-1AF12AB3579A}" v="96" dt="2022-05-05T14:30:03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na LE FRIEC" userId="f1205ab4-8a5c-4862-8e06-53f1f07a0f54" providerId="ADAL" clId="{054B340A-378A-4617-A86C-1AF12AB3579A}"/>
    <pc:docChg chg="modSld">
      <pc:chgData name="Mirjana LE FRIEC" userId="f1205ab4-8a5c-4862-8e06-53f1f07a0f54" providerId="ADAL" clId="{054B340A-378A-4617-A86C-1AF12AB3579A}" dt="2022-05-05T14:30:03.113" v="56"/>
      <pc:docMkLst>
        <pc:docMk/>
      </pc:docMkLst>
      <pc:sldChg chg="modSp mod">
        <pc:chgData name="Mirjana LE FRIEC" userId="f1205ab4-8a5c-4862-8e06-53f1f07a0f54" providerId="ADAL" clId="{054B340A-378A-4617-A86C-1AF12AB3579A}" dt="2022-05-05T14:30:03.113" v="56"/>
        <pc:sldMkLst>
          <pc:docMk/>
          <pc:sldMk cId="0" sldId="261"/>
        </pc:sldMkLst>
        <pc:graphicFrameChg chg="mod modGraphic">
          <ac:chgData name="Mirjana LE FRIEC" userId="f1205ab4-8a5c-4862-8e06-53f1f07a0f54" providerId="ADAL" clId="{054B340A-378A-4617-A86C-1AF12AB3579A}" dt="2022-05-05T14:30:03.113" v="56"/>
          <ac:graphicFrameMkLst>
            <pc:docMk/>
            <pc:sldMk cId="0" sldId="261"/>
            <ac:graphicFrameMk id="10" creationId="{00000000-0000-0000-0000-000000000000}"/>
          </ac:graphicFrameMkLst>
        </pc:graphicFrameChg>
      </pc:sldChg>
      <pc:sldChg chg="modSp mod">
        <pc:chgData name="Mirjana LE FRIEC" userId="f1205ab4-8a5c-4862-8e06-53f1f07a0f54" providerId="ADAL" clId="{054B340A-378A-4617-A86C-1AF12AB3579A}" dt="2022-05-05T14:25:40.012" v="42" actId="572"/>
        <pc:sldMkLst>
          <pc:docMk/>
          <pc:sldMk cId="124745063" sldId="262"/>
        </pc:sldMkLst>
        <pc:graphicFrameChg chg="mod modGraphic">
          <ac:chgData name="Mirjana LE FRIEC" userId="f1205ab4-8a5c-4862-8e06-53f1f07a0f54" providerId="ADAL" clId="{054B340A-378A-4617-A86C-1AF12AB3579A}" dt="2022-05-05T14:25:40.012" v="42" actId="572"/>
          <ac:graphicFrameMkLst>
            <pc:docMk/>
            <pc:sldMk cId="124745063" sldId="262"/>
            <ac:graphicFrameMk id="10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8864" y="1028826"/>
            <a:ext cx="1003427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535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12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0040" y="6126480"/>
            <a:ext cx="1424940" cy="628015"/>
          </a:xfrm>
          <a:custGeom>
            <a:avLst/>
            <a:gdLst/>
            <a:ahLst/>
            <a:cxnLst/>
            <a:rect l="l" t="t" r="r" b="b"/>
            <a:pathLst>
              <a:path w="1424939" h="628015">
                <a:moveTo>
                  <a:pt x="1424940" y="0"/>
                </a:moveTo>
                <a:lnTo>
                  <a:pt x="0" y="0"/>
                </a:lnTo>
                <a:lnTo>
                  <a:pt x="0" y="627888"/>
                </a:lnTo>
                <a:lnTo>
                  <a:pt x="1424940" y="627888"/>
                </a:lnTo>
                <a:lnTo>
                  <a:pt x="1424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380" y="6211824"/>
            <a:ext cx="1309115" cy="4556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32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729" y="6278276"/>
            <a:ext cx="986580" cy="2942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712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53"/>
            <a:ext cx="263651" cy="1706626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63652" cy="1706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170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2980" y="6284732"/>
            <a:ext cx="980314" cy="2855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8222" y="1353438"/>
            <a:ext cx="3035554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1725" y="1567510"/>
            <a:ext cx="10288905" cy="4618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959465" y="6407124"/>
            <a:ext cx="511809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50"/>
              </a:lnSpc>
            </a:pPr>
            <a:r>
              <a:rPr spc="-110" dirty="0"/>
              <a:t>P</a:t>
            </a:r>
            <a:r>
              <a:rPr spc="-45" dirty="0"/>
              <a:t>A</a:t>
            </a:r>
            <a:r>
              <a:rPr dirty="0"/>
              <a:t>GE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2951" y="6407124"/>
            <a:ext cx="2870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796D2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205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2067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3043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3110.htmld" TargetMode="External"/><Relationship Id="rId11" Type="http://schemas.openxmlformats.org/officeDocument/2006/relationships/hyperlink" Target="https://wd3.myworkday.com/ipsen/d/inst/15$158872/9925$12144.htmld" TargetMode="External"/><Relationship Id="rId5" Type="http://schemas.openxmlformats.org/officeDocument/2006/relationships/hyperlink" Target="https://wd3.myworkday.com/ipsen/d/inst/15$158872/9925$13294.htmld" TargetMode="External"/><Relationship Id="rId10" Type="http://schemas.openxmlformats.org/officeDocument/2006/relationships/hyperlink" Target="https://wd3.myworkday.com/ipsen/d/inst/15$158872/9925$12348.htmld" TargetMode="External"/><Relationship Id="rId4" Type="http://schemas.openxmlformats.org/officeDocument/2006/relationships/hyperlink" Target="https://wd3.myworkday.com/ipsen/d/inst/15$158872/9925$13306.htmld" TargetMode="External"/><Relationship Id="rId9" Type="http://schemas.openxmlformats.org/officeDocument/2006/relationships/hyperlink" Target="https://wd3.myworkday.com/ipsen/d/inst/15$158872/9925$12382.htmld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d3.myworkday.com/ipsen/d/inst/15$158872/9925$13097.htmld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wd3.myworkday.com/ipsen/d/inst/15$158872/9925$13316.htmld" TargetMode="External"/><Relationship Id="rId12" Type="http://schemas.openxmlformats.org/officeDocument/2006/relationships/hyperlink" Target="https://wd3.myworkday.com/ipsen/d/inst/15$158872/9925$12864.html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d3.myworkday.com/ipsen/d/inst/15$158872/9925$13311.htmld" TargetMode="External"/><Relationship Id="rId11" Type="http://schemas.openxmlformats.org/officeDocument/2006/relationships/hyperlink" Target="https://wd3.myworkday.com/ipsen/d/inst/15$158872/9925$12997.htmld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s://wd3.myworkday.com/ipsen/d/inst/15$158872/9925$13021.htmld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wd3.myworkday.com/ipsen/d/inst/15$158872/9925$13083.html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0019" y="212216"/>
            <a:ext cx="11401094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fr-FR" sz="2800" b="0" spc="-5" dirty="0">
                <a:solidFill>
                  <a:srgbClr val="0A4054"/>
                </a:solidFill>
              </a:rPr>
              <a:t>May </a:t>
            </a:r>
            <a:r>
              <a:rPr lang="fr-FR" sz="2800" b="0" spc="-5" dirty="0" err="1">
                <a:solidFill>
                  <a:srgbClr val="0A4054"/>
                </a:solidFill>
              </a:rPr>
              <a:t>opportunities</a:t>
            </a:r>
            <a:r>
              <a:rPr lang="fr-FR" sz="2800" b="0" spc="-5" dirty="0">
                <a:solidFill>
                  <a:srgbClr val="0A4054"/>
                </a:solidFill>
              </a:rPr>
              <a:t> – HR						Permanent </a:t>
            </a:r>
            <a:endParaRPr sz="2800" b="0" spc="-5" dirty="0">
              <a:solidFill>
                <a:srgbClr val="0A4054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897416"/>
              </p:ext>
            </p:extLst>
          </p:nvPr>
        </p:nvGraphicFramePr>
        <p:xfrm>
          <a:off x="688189" y="873334"/>
          <a:ext cx="11183772" cy="4548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3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55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843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sz="1100" b="1" i="1" spc="-4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i="1" spc="-3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100" b="1" i="1" spc="-4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i="1" spc="-2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1100" b="1" i="1" spc="-3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39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Human </a:t>
                      </a:r>
                      <a:r>
                        <a:rPr lang="en-US" sz="1200" b="1" i="1" spc="-5" dirty="0" err="1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Ressources</a:t>
                      </a: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 Information Systems Specialist</a:t>
                      </a:r>
                      <a:endParaRPr sz="1200" b="1" i="1" spc="-5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Siv-Sane Kin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4"/>
                        </a:rPr>
                        <a:t>Human Resources Information Systems Specialist H/F</a:t>
                      </a:r>
                      <a:endParaRPr lang="en-US" sz="1100" u="none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R-10186   |   Posting Date: 03/05/2022   |   Boulogne</a:t>
                      </a:r>
                    </a:p>
                  </a:txBody>
                  <a:tcPr marL="0" marR="0" marT="10477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561503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Head of Human </a:t>
                      </a:r>
                      <a:r>
                        <a:rPr lang="fr-FR" sz="1200" b="1" i="1" spc="-5" dirty="0" err="1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Resources</a:t>
                      </a: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, </a:t>
                      </a:r>
                      <a:r>
                        <a:rPr lang="fr-FR" sz="1200" b="1" i="1" spc="-5" dirty="0" err="1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Korea</a:t>
                      </a:r>
                      <a:endParaRPr sz="1200" b="1" i="1" spc="-5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Mona Amin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Seoul</a:t>
                      </a:r>
                      <a:endParaRPr lang="en-US"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5"/>
                        </a:rPr>
                        <a:t>Head of Human Resources, Korea</a:t>
                      </a:r>
                      <a:endParaRPr lang="en-US" sz="1100" u="none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R-10132   |   Posting Date: 03/05/2022   |   Seoul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0313385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Director  Talent Acquisition, UKI &amp; ROW</a:t>
                      </a:r>
                      <a:endParaRPr sz="1200" b="1" i="1" spc="-5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Fabienne Astier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Bath Road</a:t>
                      </a:r>
                      <a:endParaRPr lang="en-US"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Permanent</a:t>
                      </a:r>
                      <a:endParaRPr lang="en-US" sz="110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6"/>
                        </a:rPr>
                        <a:t>Talent Acquisition Hub Lead, UKI and ROW</a:t>
                      </a:r>
                      <a:endParaRPr lang="en-US" sz="1100" u="none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cs typeface="Calibri"/>
                      </a:endParaRP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R-10600   |   Posting Date: 19/04/2022   |   Slough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264892"/>
                  </a:ext>
                </a:extLst>
              </a:tr>
              <a:tr h="58474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Global Executive Search Associate</a:t>
                      </a:r>
                    </a:p>
                  </a:txBody>
                  <a:tcPr marL="0" marR="0" marT="508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Pinar Hanna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Global Executive Search Associate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R-10734   |   Posting Date: 11/04/2022   |   Boulogne</a:t>
                      </a:r>
                      <a:b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</a:br>
                      <a:r>
                        <a:rPr lang="en-US" sz="1100" dirty="0">
                          <a:solidFill>
                            <a:srgbClr val="094054"/>
                          </a:solidFill>
                          <a:latin typeface="+mn-lt"/>
                          <a:cs typeface="Calibri"/>
                          <a:hlinkClick r:id="rId8"/>
                        </a:rPr>
                        <a:t>   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5588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8124970"/>
                  </a:ext>
                </a:extLst>
              </a:tr>
              <a:tr h="58474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Talent Acquisition Specialist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Elise Alimondo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Talent Acquisition Specialist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R-10200   |   Posting Date: 14/02/2022 </a:t>
                      </a:r>
                      <a:endParaRPr lang="en-US" sz="1100" u="sng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cs typeface="Calibri"/>
                      </a:endParaRP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   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02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Learning &amp; Development Lead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Forecast to Produce (Davy REY)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Permanent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0"/>
                        </a:rPr>
                        <a:t>Learning &amp; Development Lead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0"/>
                        </a:rPr>
                        <a:t>R-09834   |   Posting Date: 10/02/2022   </a:t>
                      </a: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|   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30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lang="en-US" sz="1200" b="1" i="1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Operations Manager, Germany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755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Alexandra Krahl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lang="en-US" sz="110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Permanent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8509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1"/>
                        </a:rPr>
                        <a:t>HR Operations Manager-  R-09986   |   Posting Date: 31/01/2022   |</a:t>
                      </a:r>
                      <a:b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</a:br>
                      <a:endParaRPr lang="en-US" sz="1100" u="sng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793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0303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Business Partner Germany</a:t>
                      </a:r>
                    </a:p>
                  </a:txBody>
                  <a:tcPr marL="0" marR="0" marT="508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 marR="30480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Alexandra Krahl</a:t>
                      </a: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10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Permanent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HR Business Partner (m/w/d)</a:t>
                      </a: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  <a:t>R-09910   |   Posting Date: 26/01/2022  </a:t>
                      </a:r>
                      <a:br>
                        <a:rPr lang="en-US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8"/>
                        </a:rPr>
                      </a:br>
                      <a:r>
                        <a:rPr lang="en-US" sz="1100" dirty="0">
                          <a:solidFill>
                            <a:srgbClr val="094054"/>
                          </a:solidFill>
                          <a:latin typeface="+mn-lt"/>
                          <a:cs typeface="Calibri"/>
                          <a:hlinkClick r:id="rId8"/>
                        </a:rPr>
                        <a:t>   </a:t>
                      </a:r>
                      <a:endParaRPr lang="en-US" sz="1100" dirty="0">
                        <a:latin typeface="Calibri"/>
                        <a:cs typeface="Calibri"/>
                      </a:endParaRPr>
                    </a:p>
                  </a:txBody>
                  <a:tcPr marL="0" marR="0" marT="5588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0165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0040" y="6126479"/>
            <a:ext cx="1424940" cy="628015"/>
            <a:chOff x="320040" y="6126479"/>
            <a:chExt cx="1424940" cy="6280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77729" y="6278276"/>
              <a:ext cx="986580" cy="29429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20040" y="6126479"/>
              <a:ext cx="1424940" cy="628015"/>
            </a:xfrm>
            <a:custGeom>
              <a:avLst/>
              <a:gdLst/>
              <a:ahLst/>
              <a:cxnLst/>
              <a:rect l="l" t="t" r="r" b="b"/>
              <a:pathLst>
                <a:path w="1424939" h="628015">
                  <a:moveTo>
                    <a:pt x="1424940" y="0"/>
                  </a:moveTo>
                  <a:lnTo>
                    <a:pt x="0" y="0"/>
                  </a:lnTo>
                  <a:lnTo>
                    <a:pt x="0" y="627888"/>
                  </a:lnTo>
                  <a:lnTo>
                    <a:pt x="1424940" y="627888"/>
                  </a:lnTo>
                  <a:lnTo>
                    <a:pt x="14249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" y="6211823"/>
              <a:ext cx="1309115" cy="455676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0" y="0"/>
            <a:ext cx="264160" cy="1706880"/>
            <a:chOff x="0" y="0"/>
            <a:chExt cx="264160" cy="17068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53"/>
              <a:ext cx="263651" cy="170662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0" y="0"/>
              <a:ext cx="263652" cy="1706879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60019" y="212216"/>
            <a:ext cx="11897452" cy="531877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lang="fr-FR" sz="2800" b="0" spc="-5" dirty="0">
                <a:solidFill>
                  <a:srgbClr val="0A4054"/>
                </a:solidFill>
                <a:latin typeface="Arial"/>
                <a:cs typeface="Arial"/>
              </a:rPr>
              <a:t>May opportunities – HR			</a:t>
            </a:r>
            <a:r>
              <a:rPr lang="fr-FR" sz="2800" b="0" spc="-5" dirty="0" err="1">
                <a:solidFill>
                  <a:srgbClr val="0A4054"/>
                </a:solidFill>
                <a:latin typeface="Arial"/>
                <a:cs typeface="Arial"/>
              </a:rPr>
              <a:t>Fixed</a:t>
            </a:r>
            <a:r>
              <a:rPr lang="fr-FR" sz="2800" b="0" spc="-5" dirty="0">
                <a:solidFill>
                  <a:srgbClr val="0A4054"/>
                </a:solidFill>
                <a:latin typeface="Arial"/>
                <a:cs typeface="Arial"/>
              </a:rPr>
              <a:t> </a:t>
            </a:r>
            <a:r>
              <a:rPr lang="fr-FR" sz="2800" b="0" spc="-5" dirty="0" err="1">
                <a:solidFill>
                  <a:srgbClr val="0A4054"/>
                </a:solidFill>
                <a:latin typeface="Arial"/>
                <a:cs typeface="Arial"/>
              </a:rPr>
              <a:t>term</a:t>
            </a:r>
            <a:r>
              <a:rPr lang="fr-FR" sz="2800" b="0" spc="-5" dirty="0">
                <a:solidFill>
                  <a:srgbClr val="0A4054"/>
                </a:solidFill>
                <a:latin typeface="Arial"/>
                <a:cs typeface="Arial"/>
              </a:rPr>
              <a:t>/</a:t>
            </a:r>
            <a:r>
              <a:rPr lang="fr-FR" sz="2800" b="0" spc="-5" dirty="0" err="1">
                <a:solidFill>
                  <a:srgbClr val="0A4054"/>
                </a:solidFill>
                <a:latin typeface="Arial"/>
                <a:cs typeface="Arial"/>
              </a:rPr>
              <a:t>Trainees</a:t>
            </a:r>
            <a:r>
              <a:rPr lang="fr-FR" sz="2800" b="0" spc="-5" dirty="0">
                <a:solidFill>
                  <a:srgbClr val="0A4054"/>
                </a:solidFill>
                <a:latin typeface="Arial"/>
                <a:cs typeface="Arial"/>
              </a:rPr>
              <a:t>/</a:t>
            </a:r>
            <a:r>
              <a:rPr lang="fr-FR" sz="2800" b="0" spc="-5" dirty="0" err="1">
                <a:solidFill>
                  <a:srgbClr val="0A4054"/>
                </a:solidFill>
                <a:latin typeface="Arial"/>
                <a:cs typeface="Arial"/>
              </a:rPr>
              <a:t>Apprentices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959465" y="6428714"/>
            <a:ext cx="40513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0" i="0" u="none" strike="noStrike" kern="1200" cap="none" spc="-114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1400" b="0" i="0" u="none" strike="noStrike" kern="1200" cap="none" spc="-1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</a:t>
            </a:r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1408" y="6428714"/>
            <a:ext cx="179705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marR="0" lvl="0" indent="0" algn="l" defTabSz="914400" rtl="0" eaLnBrk="1" fontAlgn="auto" latinLnBrk="0" hangingPunct="1">
              <a:lnSpc>
                <a:spcPts val="14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0" i="0" u="none" strike="noStrike" kern="1200" cap="none" spc="0" normalizeH="0" baseline="0" noProof="0" dirty="0">
                <a:ln>
                  <a:noFill/>
                </a:ln>
                <a:solidFill>
                  <a:srgbClr val="2796D2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pPr marL="38100" marR="0" lvl="0" indent="0" algn="l" defTabSz="914400" rtl="0" eaLnBrk="1" fontAlgn="auto" latinLnBrk="0" hangingPunct="1">
                <a:lnSpc>
                  <a:spcPts val="143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756039"/>
              </p:ext>
            </p:extLst>
          </p:nvPr>
        </p:nvGraphicFramePr>
        <p:xfrm>
          <a:off x="578670" y="1022756"/>
          <a:ext cx="11515007" cy="446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4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3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5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06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31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384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Manager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Location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spc="-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Type</a:t>
                      </a:r>
                      <a:r>
                        <a:rPr sz="1100" b="1" i="1" spc="-4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100" b="1" i="1" spc="-3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Link</a:t>
                      </a:r>
                      <a:r>
                        <a:rPr sz="1100" b="1" i="1" spc="-4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b="1" i="1" spc="-20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sz="1100" b="1" i="1" spc="-35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i="1" dirty="0">
                          <a:solidFill>
                            <a:srgbClr val="633043"/>
                          </a:solidFill>
                          <a:latin typeface="Calibri"/>
                          <a:cs typeface="Calibri"/>
                        </a:rPr>
                        <a:t>Advertisement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23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HRIS Junior Specialist</a:t>
                      </a:r>
                      <a:endParaRPr sz="1200" b="1" i="1" spc="-5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Siv-Sane Kin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spc="-5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Fixed</a:t>
                      </a: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spc="-5" dirty="0" err="1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term</a:t>
                      </a:r>
                      <a:r>
                        <a:rPr lang="en-US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 / 6 months</a:t>
                      </a:r>
                      <a:endParaRPr lang="en-US" sz="1100" spc="-5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+mn-lt"/>
                          <a:cs typeface="Calibri"/>
                          <a:hlinkClick r:id="rId6"/>
                        </a:rPr>
                        <a:t>HRIS Junior Specialist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+mn-lt"/>
                          <a:cs typeface="Calibri"/>
                          <a:hlinkClick r:id="rId6"/>
                        </a:rPr>
                        <a:t>R-10733   |   Posting Date: 04/05/2022   |   Boulogne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</a:txBody>
                  <a:tcPr marL="0" marR="0" marT="104775" marB="0"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518198"/>
                  </a:ext>
                </a:extLst>
              </a:tr>
              <a:tr h="51223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fr-FR" sz="1200" b="1" i="1" spc="-5" dirty="0" err="1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Payroll</a:t>
                      </a:r>
                      <a:r>
                        <a:rPr lang="fr-FR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 Assistant</a:t>
                      </a:r>
                      <a:endParaRPr sz="1200" b="1" i="1" spc="-5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indent="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 Adeline </a:t>
                      </a:r>
                      <a:r>
                        <a:rPr lang="fr-FR" sz="1100" spc="-5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Cunis</a:t>
                      </a:r>
                      <a:endParaRPr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 algn="l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Dreux</a:t>
                      </a:r>
                      <a:endParaRPr lang="en-US"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69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spc="-5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Fixed</a:t>
                      </a:r>
                      <a:r>
                        <a:rPr lang="fr-FR" sz="1100" spc="-5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100" spc="-5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term</a:t>
                      </a:r>
                      <a:endParaRPr lang="en-US" sz="1100" spc="-5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Assistant Paie</a:t>
                      </a:r>
                    </a:p>
                    <a:p>
                      <a:pPr marL="9652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R-10982   |   </a:t>
                      </a:r>
                      <a:r>
                        <a:rPr lang="fr-FR" sz="1100" u="none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Posting</a:t>
                      </a:r>
                      <a:r>
                        <a:rPr lang="fr-FR" sz="1100" u="none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7"/>
                        </a:rPr>
                        <a:t> Date: 04/05/2022   |   Dreux - CEP</a:t>
                      </a:r>
                      <a:endParaRPr lang="fr-FR" sz="1100" u="none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063393"/>
                  </a:ext>
                </a:extLst>
              </a:tr>
              <a:tr h="51223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Ipsen Graduate Development Program, HR</a:t>
                      </a:r>
                      <a:endParaRPr lang="en-US" sz="1200" noProof="0" dirty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Larisa Fedorova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Slough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Trainee</a:t>
                      </a:r>
                      <a:r>
                        <a:rPr lang="en-US" sz="1100" spc="-3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en-US" sz="1100" spc="-1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100" spc="-1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year +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Ipsen Graduate Development Program, HR</a:t>
                      </a:r>
                      <a:b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</a:b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8"/>
                        </a:rPr>
                        <a:t>R-10836   |   Posting Date: 14/04/2022   |   Slough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012097"/>
                  </a:ext>
                </a:extLst>
              </a:tr>
              <a:tr h="72478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Business Partner(</a:t>
                      </a: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Calibri"/>
                          <a:cs typeface="Calibri"/>
                        </a:rPr>
                        <a:t>maternity leave coverage)</a:t>
                      </a:r>
                      <a:endParaRPr lang="en-US" sz="1200" noProof="0" dirty="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Alexandra Krahl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Munich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Fixed-Term</a:t>
                      </a:r>
                      <a:r>
                        <a:rPr lang="en-US" sz="1100" spc="-3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lang="en-US" sz="1100" spc="-1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lang="en-US" sz="1100" spc="-1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year +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985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HR Business Partner (in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vollzeit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 -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Elternzeitvertretung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 - 12 </a:t>
                      </a:r>
                      <a:r>
                        <a:rPr lang="en-US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Monate</a:t>
                      </a: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9"/>
                        </a:rPr>
                        <a:t> +)</a:t>
                      </a:r>
                      <a:b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</a:br>
                      <a:r>
                        <a:rPr lang="en-US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</a:rPr>
                        <a:t>R-10657   |   Posting Date: 14/04/2022   |   Munich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040609"/>
                  </a:ext>
                </a:extLst>
              </a:tr>
              <a:tr h="563087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HR R&amp;D Global &amp; Pharmaceutic (Fixed Term)</a:t>
                      </a:r>
                      <a:endParaRPr lang="en-US" sz="1200" noProof="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Aline </a:t>
                      </a:r>
                      <a:r>
                        <a:rPr lang="en-US" sz="1100" spc="-5" noProof="0" dirty="0" err="1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Dudouit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Calibri"/>
                          <a:cs typeface="Calibri"/>
                        </a:rPr>
                        <a:t>Boulogne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Trainee</a:t>
                      </a:r>
                      <a:r>
                        <a:rPr lang="en-US" sz="1100" spc="-30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/</a:t>
                      </a:r>
                      <a:r>
                        <a:rPr lang="en-US" sz="1100" spc="-15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6 months</a:t>
                      </a:r>
                      <a:endParaRPr lang="en-US" sz="1100" noProof="0" dirty="0">
                        <a:latin typeface="+mn-lt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lang="fr-FR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0"/>
                        </a:rPr>
                        <a:t>Stage - Ressources Humaines Globales &amp; Pharmaceutiques H/F</a:t>
                      </a:r>
                      <a:br>
                        <a:rPr lang="fr-FR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0"/>
                        </a:rPr>
                      </a:br>
                      <a:r>
                        <a:rPr lang="fr-FR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0"/>
                        </a:rPr>
                        <a:t>R-09435   |   </a:t>
                      </a:r>
                      <a:r>
                        <a:rPr lang="fr-FR" sz="1100" u="sng" noProof="0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0"/>
                        </a:rPr>
                        <a:t>Posting</a:t>
                      </a:r>
                      <a:r>
                        <a:rPr lang="fr-FR" sz="1100" u="sng" noProof="0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cs typeface="Calibri"/>
                          <a:hlinkClick r:id="rId10"/>
                        </a:rPr>
                        <a:t> Date: 07/04/2022   |   Boulogne</a:t>
                      </a:r>
                      <a:endParaRPr lang="en-US" sz="1100" noProof="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087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Alternance – </a:t>
                      </a:r>
                      <a:r>
                        <a:rPr lang="en-US" sz="1200" b="1" i="1" spc="-5" noProof="0" dirty="0" err="1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Mobilité</a:t>
                      </a:r>
                      <a:r>
                        <a:rPr lang="en-US" sz="1200" b="1" i="1" spc="-5" noProof="0" dirty="0">
                          <a:solidFill>
                            <a:srgbClr val="1785B0"/>
                          </a:solidFill>
                          <a:latin typeface="+mn-lt"/>
                          <a:cs typeface="Calibri"/>
                        </a:rPr>
                        <a:t> international et C&amp;B</a:t>
                      </a:r>
                      <a:endParaRPr lang="en-US" sz="1200" noProof="0" dirty="0">
                        <a:latin typeface="+mn-lt"/>
                        <a:cs typeface="Calibri"/>
                      </a:endParaRPr>
                    </a:p>
                    <a:p>
                      <a:pPr marL="63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endParaRPr lang="en-US" sz="1200" noProof="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Joelle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Greenwold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Boulogne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6213" indent="0" algn="l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Apprenticeship / 1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year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fontAlgn="t"/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1"/>
                        </a:rPr>
                        <a:t>Alternance - Mobilité Internationale Et Compensation &amp; </a:t>
                      </a:r>
                      <a:r>
                        <a:rPr lang="fr-FR" sz="1100" u="sng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1"/>
                        </a:rPr>
                        <a:t>Benefits</a:t>
                      </a:r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1"/>
                        </a:rPr>
                        <a:t> - RH - H/F</a:t>
                      </a:r>
                      <a:endParaRPr lang="fr-FR" sz="1100" u="sng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88900" indent="0"/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R-10197 | </a:t>
                      </a:r>
                      <a:r>
                        <a:rPr lang="fr-FR" sz="1100" u="sng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Posting</a:t>
                      </a:r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</a:rPr>
                        <a:t> Date: 06/04/2022 | Boulogne</a:t>
                      </a:r>
                      <a:endParaRPr lang="en-US" sz="1100" u="sng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917359"/>
                  </a:ext>
                </a:extLst>
              </a:tr>
              <a:tr h="563087">
                <a:tc>
                  <a:txBody>
                    <a:bodyPr/>
                    <a:lstStyle/>
                    <a:p>
                      <a:pPr marL="635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spc="-5" dirty="0">
                          <a:solidFill>
                            <a:srgbClr val="1785B0"/>
                          </a:solidFill>
                          <a:latin typeface="+mn-lt"/>
                          <a:ea typeface="+mn-ea"/>
                          <a:cs typeface="Calibri"/>
                        </a:rPr>
                        <a:t>Talent Acquisition Specialist France</a:t>
                      </a:r>
                      <a:endParaRPr lang="en-US" sz="1200" b="1" i="1" spc="-5" noProof="0" dirty="0">
                        <a:solidFill>
                          <a:srgbClr val="1785B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096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spc="-5" noProof="0" dirty="0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Elise </a:t>
                      </a:r>
                      <a:r>
                        <a:rPr lang="fr-FR" sz="1100" spc="-5" noProof="0" dirty="0" err="1">
                          <a:solidFill>
                            <a:srgbClr val="0A4054"/>
                          </a:solidFill>
                          <a:latin typeface="Calibri"/>
                          <a:ea typeface="+mn-ea"/>
                          <a:cs typeface="Calibri"/>
                        </a:rPr>
                        <a:t>Alimondo</a:t>
                      </a:r>
                      <a:endParaRPr lang="en-US" sz="1100" spc="-5" noProof="0" dirty="0">
                        <a:solidFill>
                          <a:srgbClr val="0A4054"/>
                        </a:solidFill>
                        <a:latin typeface="Calibri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lang="fr-FR" sz="1100" noProof="0" dirty="0">
                          <a:solidFill>
                            <a:srgbClr val="0A4054"/>
                          </a:solidFill>
                          <a:latin typeface="+mn-lt"/>
                          <a:ea typeface="+mn-ea"/>
                          <a:cs typeface="Calibri"/>
                        </a:rPr>
                        <a:t>Boulogne</a:t>
                      </a:r>
                      <a:endParaRPr lang="en-US" sz="1100" noProof="0" dirty="0">
                        <a:solidFill>
                          <a:srgbClr val="0A4054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3355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-5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Fixed-Term</a:t>
                      </a:r>
                      <a:r>
                        <a:rPr lang="en-US" sz="1100" spc="-30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/</a:t>
                      </a:r>
                      <a:r>
                        <a:rPr lang="en-US" sz="1100" spc="-15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100" spc="-15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noProof="0" dirty="0">
                          <a:solidFill>
                            <a:srgbClr val="0A4054"/>
                          </a:solidFill>
                          <a:latin typeface="+mn-lt"/>
                          <a:cs typeface="Calibri"/>
                        </a:rPr>
                        <a:t>year</a:t>
                      </a:r>
                      <a:endParaRPr lang="en-US" sz="1100" noProof="0" dirty="0">
                        <a:latin typeface="+mn-lt"/>
                        <a:cs typeface="Calibri"/>
                      </a:endParaRPr>
                    </a:p>
                    <a:p>
                      <a:pPr marL="173355" algn="l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endParaRPr lang="en-US" sz="1100" noProof="0" dirty="0">
                        <a:latin typeface="+mn-lt"/>
                        <a:cs typeface="Calibri"/>
                      </a:endParaRPr>
                    </a:p>
                  </a:txBody>
                  <a:tcPr marL="0" marR="0" marT="110489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 indent="0" fontAlgn="t"/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2"/>
                        </a:rPr>
                        <a:t>CDD 12 </a:t>
                      </a:r>
                      <a:r>
                        <a:rPr lang="fr-FR" sz="1100" u="sng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2"/>
                        </a:rPr>
                        <a:t>months</a:t>
                      </a:r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2"/>
                        </a:rPr>
                        <a:t> - Talent Acquisition </a:t>
                      </a:r>
                      <a:r>
                        <a:rPr lang="fr-FR" sz="1100" u="sng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2"/>
                        </a:rPr>
                        <a:t>Specialist</a:t>
                      </a:r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2"/>
                        </a:rPr>
                        <a:t> France</a:t>
                      </a:r>
                    </a:p>
                    <a:p>
                      <a:pPr marL="88900" indent="0"/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2"/>
                        </a:rPr>
                        <a:t>R-10202 | </a:t>
                      </a:r>
                      <a:r>
                        <a:rPr lang="fr-FR" sz="1100" u="sng" dirty="0" err="1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2"/>
                        </a:rPr>
                        <a:t>Posting</a:t>
                      </a:r>
                      <a:r>
                        <a:rPr lang="fr-FR" sz="1100" u="sng" dirty="0">
                          <a:solidFill>
                            <a:srgbClr val="094054"/>
                          </a:solidFill>
                          <a:uFill>
                            <a:solidFill>
                              <a:srgbClr val="094054"/>
                            </a:solidFill>
                          </a:uFill>
                          <a:latin typeface="+mn-lt"/>
                          <a:ea typeface="+mn-ea"/>
                          <a:cs typeface="Calibri"/>
                          <a:hlinkClick r:id="rId12"/>
                        </a:rPr>
                        <a:t> Date: 28/03/2022 | Boulogne</a:t>
                      </a:r>
                      <a:endParaRPr lang="en-US" sz="1100" u="sng" noProof="0" dirty="0">
                        <a:solidFill>
                          <a:srgbClr val="094054"/>
                        </a:solidFill>
                        <a:uFill>
                          <a:solidFill>
                            <a:srgbClr val="094054"/>
                          </a:solidFill>
                        </a:u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104775" marB="0"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536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450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9405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5704</TotalTime>
  <Words>443</Words>
  <Application>Microsoft Office PowerPoint</Application>
  <PresentationFormat>Widescreen</PresentationFormat>
  <Paragraphs>103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May opportunities – HR      Permanent </vt:lpstr>
      <vt:lpstr>May opportunities – HR   Fixed term/Trainees/Apprentices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 many opportunities to consider or share with  your network!</dc:title>
  <dc:creator>Mirjana LE FRIEC</dc:creator>
  <cp:lastModifiedBy>Mirjana LE FRIEC</cp:lastModifiedBy>
  <cp:revision>13</cp:revision>
  <dcterms:created xsi:type="dcterms:W3CDTF">2021-12-03T14:09:38Z</dcterms:created>
  <dcterms:modified xsi:type="dcterms:W3CDTF">2022-05-05T14:30:10Z</dcterms:modified>
</cp:coreProperties>
</file>